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media/image1.webp" ContentType="image/webp"/>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4"/>
  </p:notesMasterIdLst>
  <p:sldIdLst>
    <p:sldId id="256" r:id="rId3"/>
    <p:sldId id="257" r:id="rId5"/>
    <p:sldId id="259" r:id="rId6"/>
    <p:sldId id="262" r:id="rId7"/>
    <p:sldId id="263" r:id="rId8"/>
    <p:sldId id="264" r:id="rId9"/>
    <p:sldId id="265" r:id="rId10"/>
    <p:sldId id="268" r:id="rId11"/>
    <p:sldId id="269" r:id="rId12"/>
    <p:sldId id="270" r:id="rId13"/>
    <p:sldId id="271" r:id="rId14"/>
    <p:sldId id="272" r:id="rId15"/>
    <p:sldId id="273" r:id="rId16"/>
    <p:sldId id="274" r:id="rId17"/>
    <p:sldId id="275" r:id="rId18"/>
    <p:sldId id="288" r:id="rId19"/>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2" Type="http://schemas.openxmlformats.org/officeDocument/2006/relationships/tableStyles" Target="tableStyles.xml"/><Relationship Id="rId21" Type="http://schemas.openxmlformats.org/officeDocument/2006/relationships/viewProps" Target="viewProps.xml"/><Relationship Id="rId20" Type="http://schemas.openxmlformats.org/officeDocument/2006/relationships/presProps" Target="presProps.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webp"/><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MASTER_SLIDE">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2.xml"/><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image" Target="../media/image25.png"/></Relationships>
</file>

<file path=ppt/slides/_rels/slide11.xml.rels><?xml version="1.0" encoding="UTF-8" standalone="yes"?>
<Relationships xmlns="http://schemas.openxmlformats.org/package/2006/relationships"><Relationship Id="rId7" Type="http://schemas.openxmlformats.org/officeDocument/2006/relationships/notesSlide" Target="../notesSlides/notesSlide11.xml"/><Relationship Id="rId6"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image" Target="../media/image26.png"/></Relationships>
</file>

<file path=ppt/slides/_rels/slide12.xml.rels><?xml version="1.0" encoding="UTF-8" standalone="yes"?>
<Relationships xmlns="http://schemas.openxmlformats.org/package/2006/relationships"><Relationship Id="rId5" Type="http://schemas.openxmlformats.org/officeDocument/2006/relationships/notesSlide" Target="../notesSlides/notesSlide12.xml"/><Relationship Id="rId4" Type="http://schemas.openxmlformats.org/officeDocument/2006/relationships/slideLayout" Target="../slideLayouts/slideLayout2.xml"/><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image" Target="../media/image2.png"/></Relationships>
</file>

<file path=ppt/slides/_rels/slide13.xml.rels><?xml version="1.0" encoding="UTF-8" standalone="yes"?>
<Relationships xmlns="http://schemas.openxmlformats.org/package/2006/relationships"><Relationship Id="rId5" Type="http://schemas.openxmlformats.org/officeDocument/2006/relationships/notesSlide" Target="../notesSlides/notesSlide13.xml"/><Relationship Id="rId4" Type="http://schemas.openxmlformats.org/officeDocument/2006/relationships/slideLayout" Target="../slideLayouts/slideLayout2.xml"/><Relationship Id="rId3" Type="http://schemas.openxmlformats.org/officeDocument/2006/relationships/image" Target="../media/image15.png"/><Relationship Id="rId2" Type="http://schemas.openxmlformats.org/officeDocument/2006/relationships/image" Target="../media/image33.png"/><Relationship Id="rId1" Type="http://schemas.openxmlformats.org/officeDocument/2006/relationships/image" Target="../media/image2.png"/></Relationships>
</file>

<file path=ppt/slides/_rels/slide14.xml.rels><?xml version="1.0" encoding="UTF-8" standalone="yes"?>
<Relationships xmlns="http://schemas.openxmlformats.org/package/2006/relationships"><Relationship Id="rId7" Type="http://schemas.openxmlformats.org/officeDocument/2006/relationships/notesSlide" Target="../notesSlides/notesSlide14.xml"/><Relationship Id="rId6"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image" Target="../media/image6.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16.xml.rels><?xml version="1.0" encoding="UTF-8" standalone="yes"?>
<Relationships xmlns="http://schemas.openxmlformats.org/package/2006/relationships"><Relationship Id="rId5" Type="http://schemas.openxmlformats.org/officeDocument/2006/relationships/notesSlide" Target="../notesSlides/notesSlide16.xml"/><Relationship Id="rId4" Type="http://schemas.openxmlformats.org/officeDocument/2006/relationships/slideLayout" Target="../slideLayouts/slideLayout2.xml"/><Relationship Id="rId3" Type="http://schemas.openxmlformats.org/officeDocument/2006/relationships/image" Target="../media/image8.png"/><Relationship Id="rId2" Type="http://schemas.openxmlformats.org/officeDocument/2006/relationships/image" Target="../media/image39.png"/><Relationship Id="rId1" Type="http://schemas.openxmlformats.org/officeDocument/2006/relationships/image" Target="../media/image38.png"/></Relationships>
</file>

<file path=ppt/slides/_rels/slide2.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2.xml"/><Relationship Id="rId2" Type="http://schemas.openxmlformats.org/officeDocument/2006/relationships/image" Target="../media/image5.png"/><Relationship Id="rId1" Type="http://schemas.openxmlformats.org/officeDocument/2006/relationships/image" Target="../media/image2.png"/></Relationships>
</file>

<file path=ppt/slides/_rels/slide3.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2.xml"/><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6.png"/></Relationships>
</file>

<file path=ppt/slides/_rels/slide4.xml.rels><?xml version="1.0" encoding="UTF-8" standalone="yes"?>
<Relationships xmlns="http://schemas.openxmlformats.org/package/2006/relationships"><Relationship Id="rId7" Type="http://schemas.openxmlformats.org/officeDocument/2006/relationships/notesSlide" Target="../notesSlides/notesSlide4.xml"/><Relationship Id="rId6"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png"/></Relationships>
</file>

<file path=ppt/slides/_rels/slide5.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slideLayout" Target="../slideLayouts/slideLayout2.xml"/><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image" Target="../media/image2.png"/></Relationships>
</file>

<file path=ppt/slides/_rels/slide6.xml.rels><?xml version="1.0" encoding="UTF-8" standalone="yes"?>
<Relationships xmlns="http://schemas.openxmlformats.org/package/2006/relationships"><Relationship Id="rId5" Type="http://schemas.openxmlformats.org/officeDocument/2006/relationships/notesSlide" Target="../notesSlides/notesSlide6.xml"/><Relationship Id="rId4" Type="http://schemas.openxmlformats.org/officeDocument/2006/relationships/slideLayout" Target="../slideLayouts/slideLayout2.xml"/><Relationship Id="rId3" Type="http://schemas.openxmlformats.org/officeDocument/2006/relationships/image" Target="../media/image8.png"/><Relationship Id="rId2" Type="http://schemas.openxmlformats.org/officeDocument/2006/relationships/image" Target="../media/image16.png"/><Relationship Id="rId1" Type="http://schemas.openxmlformats.org/officeDocument/2006/relationships/image" Target="../media/image2.png"/></Relationships>
</file>

<file path=ppt/slides/_rels/slide7.xml.rels><?xml version="1.0" encoding="UTF-8" standalone="yes"?>
<Relationships xmlns="http://schemas.openxmlformats.org/package/2006/relationships"><Relationship Id="rId5" Type="http://schemas.openxmlformats.org/officeDocument/2006/relationships/notesSlide" Target="../notesSlides/notesSlide7.xml"/><Relationship Id="rId4" Type="http://schemas.openxmlformats.org/officeDocument/2006/relationships/slideLayout" Target="../slideLayouts/slideLayout2.xml"/><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image" Target="../media/image2.png"/></Relationships>
</file>

<file path=ppt/slides/_rels/slide8.xml.rels><?xml version="1.0" encoding="UTF-8" standalone="yes"?>
<Relationships xmlns="http://schemas.openxmlformats.org/package/2006/relationships"><Relationship Id="rId7" Type="http://schemas.openxmlformats.org/officeDocument/2006/relationships/notesSlide" Target="../notesSlides/notesSlide8.xml"/><Relationship Id="rId6"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image" Target="../media/image6.png"/></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2.xml"/><Relationship Id="rId2" Type="http://schemas.openxmlformats.org/officeDocument/2006/relationships/image" Target="../media/image24.png"/><Relationship Id="rId1"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2"/>
          <a:stretch>
            <a:fillRect/>
          </a:stretch>
        </p:blipFill>
        <p:spPr>
          <a:xfrm>
            <a:off x="9656064" y="0"/>
            <a:ext cx="4974336" cy="8238744"/>
          </a:xfrm>
          <a:prstGeom prst="rect">
            <a:avLst/>
          </a:prstGeom>
        </p:spPr>
      </p:pic>
      <p:pic>
        <p:nvPicPr>
          <p:cNvPr id="4" name="Image 2" descr="preencoded.png"/>
          <p:cNvPicPr>
            <a:picLocks noChangeAspect="1"/>
          </p:cNvPicPr>
          <p:nvPr/>
        </p:nvPicPr>
        <p:blipFill>
          <a:blip r:embed="rId3"/>
          <a:stretch>
            <a:fillRect/>
          </a:stretch>
        </p:blipFill>
        <p:spPr>
          <a:xfrm>
            <a:off x="841248" y="5056632"/>
            <a:ext cx="3858768" cy="685800"/>
          </a:xfrm>
          <a:prstGeom prst="rect">
            <a:avLst/>
          </a:prstGeom>
        </p:spPr>
      </p:pic>
      <p:pic>
        <p:nvPicPr>
          <p:cNvPr id="5" name="Image 3" descr="preencoded.png"/>
          <p:cNvPicPr>
            <a:picLocks noChangeAspect="1"/>
          </p:cNvPicPr>
          <p:nvPr/>
        </p:nvPicPr>
        <p:blipFill>
          <a:blip r:embed="rId3"/>
          <a:stretch>
            <a:fillRect/>
          </a:stretch>
        </p:blipFill>
        <p:spPr>
          <a:xfrm>
            <a:off x="4965192" y="5056632"/>
            <a:ext cx="3858768" cy="685800"/>
          </a:xfrm>
          <a:prstGeom prst="rect">
            <a:avLst/>
          </a:prstGeom>
        </p:spPr>
      </p:pic>
      <p:sp>
        <p:nvSpPr>
          <p:cNvPr id="6" name="Text 0"/>
          <p:cNvSpPr/>
          <p:nvPr/>
        </p:nvSpPr>
        <p:spPr>
          <a:xfrm>
            <a:off x="832104" y="2496312"/>
            <a:ext cx="8010144" cy="2286000"/>
          </a:xfrm>
          <a:prstGeom prst="rect">
            <a:avLst/>
          </a:prstGeom>
          <a:noFill/>
        </p:spPr>
        <p:txBody>
          <a:bodyPr wrap="square" lIns="0" tIns="0" rIns="0" bIns="0" rtlCol="0" anchor="t"/>
          <a:lstStyle/>
          <a:p>
            <a:pPr marL="0" indent="0" algn="l">
              <a:lnSpc>
                <a:spcPts val="8970"/>
              </a:lnSpc>
              <a:buNone/>
            </a:pPr>
            <a:r>
              <a:rPr lang="en-US" sz="6410" dirty="0">
                <a:solidFill>
                  <a:srgbClr val="011C2A"/>
                </a:solidFill>
                <a:latin typeface="思源黑体-思源黑体-Bold" pitchFamily="34" charset="0"/>
                <a:ea typeface="思源黑体-思源黑体-Bold" pitchFamily="34" charset="-122"/>
                <a:cs typeface="思源黑体-思源黑体-Bold" pitchFamily="34" charset="-120"/>
              </a:rPr>
              <a:t>The Psychology and the Metaverse</a:t>
            </a:r>
            <a:endParaRPr lang="en-US" sz="6410" dirty="0"/>
          </a:p>
        </p:txBody>
      </p:sp>
      <p:sp>
        <p:nvSpPr>
          <p:cNvPr id="7" name="Text 1"/>
          <p:cNvSpPr/>
          <p:nvPr/>
        </p:nvSpPr>
        <p:spPr>
          <a:xfrm>
            <a:off x="1097280" y="5184648"/>
            <a:ext cx="3355848" cy="420624"/>
          </a:xfrm>
          <a:prstGeom prst="rect">
            <a:avLst/>
          </a:prstGeom>
          <a:noFill/>
        </p:spPr>
        <p:txBody>
          <a:bodyPr wrap="none" lIns="0" tIns="0" rIns="0" bIns="0" rtlCol="0" anchor="t"/>
          <a:lstStyle/>
          <a:p>
            <a:pPr marL="0" indent="0" algn="ctr">
              <a:lnSpc>
                <a:spcPts val="3250"/>
              </a:lnSpc>
              <a:buNone/>
            </a:pPr>
            <a:r>
              <a:rPr lang="en-US" sz="2320" dirty="0"/>
              <a:t>Kanupriya 22CSU379</a:t>
            </a:r>
            <a:endParaRPr lang="en-US" sz="2320" dirty="0"/>
          </a:p>
        </p:txBody>
      </p:sp>
      <p:sp>
        <p:nvSpPr>
          <p:cNvPr id="8" name="Text 2"/>
          <p:cNvSpPr/>
          <p:nvPr/>
        </p:nvSpPr>
        <p:spPr>
          <a:xfrm>
            <a:off x="5212080" y="5184648"/>
            <a:ext cx="3355848" cy="420624"/>
          </a:xfrm>
          <a:prstGeom prst="rect">
            <a:avLst/>
          </a:prstGeom>
          <a:noFill/>
        </p:spPr>
        <p:txBody>
          <a:bodyPr wrap="none" lIns="0" tIns="0" rIns="0" bIns="0" rtlCol="0" anchor="t"/>
          <a:lstStyle/>
          <a:p>
            <a:pPr marL="0" indent="0" algn="ctr">
              <a:lnSpc>
                <a:spcPts val="3250"/>
              </a:lnSpc>
              <a:buNone/>
            </a:pPr>
            <a:r>
              <a:rPr lang="en-US" sz="2320" dirty="0"/>
              <a:t>Harshita 22CSU260</a:t>
            </a:r>
            <a:endParaRPr lang="en-US" sz="232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9537192"/>
          </a:xfrm>
          <a:prstGeom prst="rect">
            <a:avLst/>
          </a:prstGeom>
        </p:spPr>
      </p:pic>
      <p:graphicFrame>
        <p:nvGraphicFramePr>
          <p:cNvPr id="16" name="Table 0"/>
          <p:cNvGraphicFramePr>
            <a:graphicFrameLocks noGrp="1"/>
          </p:cNvGraphicFramePr>
          <p:nvPr/>
        </p:nvGraphicFramePr>
        <p:xfrm>
          <a:off x="832104" y="2779776"/>
          <a:ext cx="12984480" cy="4663440"/>
        </p:xfrm>
        <a:graphic>
          <a:graphicData uri="http://schemas.openxmlformats.org/drawingml/2006/table">
            <a:tbl>
              <a:tblPr/>
              <a:tblGrid>
                <a:gridCol w="6492240"/>
                <a:gridCol w="6492240"/>
              </a:tblGrid>
              <a:tr h="932688">
                <a:tc>
                  <a:txBody>
                    <a:bodyPr/>
                    <a:lstStyle/>
                    <a:p>
                      <a:pPr marL="0" indent="0" algn="l">
                        <a:lnSpc>
                          <a:spcPts val="1780"/>
                        </a:lnSpc>
                        <a:buNone/>
                      </a:pPr>
                      <a:r>
                        <a:rPr lang="en-US" sz="1180" dirty="0">
                          <a:solidFill>
                            <a:srgbClr val="03141C"/>
                          </a:solidFill>
                          <a:latin typeface="Arial-Regular" pitchFamily="34" charset="0"/>
                          <a:ea typeface="Arial-Regular" pitchFamily="34" charset="-122"/>
                          <a:cs typeface="Arial-Regular" pitchFamily="34" charset="-120"/>
                        </a:rPr>
                        <a:t>Frequency of Use</a:t>
                      </a:r>
                      <a:endParaRPr lang="en-US" sz="1200" dirty="0"/>
                    </a:p>
                  </a:txBody>
                  <a:tcPr marL="234950" marR="234950" marT="234950" marB="234950" anchor="t">
                    <a:lnL w="13970" cap="flat" cmpd="sng" algn="ctr">
                      <a:solidFill>
                        <a:srgbClr val="E6E6E6"/>
                      </a:solidFill>
                      <a:prstDash val="solid"/>
                      <a:round/>
                      <a:headEnd type="none" w="med" len="med"/>
                      <a:tailEnd type="none" w="med" len="med"/>
                    </a:lnL>
                    <a:lnR w="13970" cap="flat" cmpd="sng" algn="ctr">
                      <a:solidFill>
                        <a:srgbClr val="E6E6E6"/>
                      </a:solidFill>
                      <a:prstDash val="solid"/>
                      <a:round/>
                      <a:headEnd type="none" w="med" len="med"/>
                      <a:tailEnd type="none" w="med" len="med"/>
                    </a:lnR>
                    <a:lnT w="13970" cap="flat" cmpd="sng" algn="ctr">
                      <a:solidFill>
                        <a:srgbClr val="E6E6E6"/>
                      </a:solidFill>
                      <a:prstDash val="solid"/>
                      <a:round/>
                      <a:headEnd type="none" w="med" len="med"/>
                      <a:tailEnd type="none" w="med" len="med"/>
                    </a:lnT>
                    <a:lnB w="13970" cap="flat" cmpd="sng" algn="ctr">
                      <a:solidFill>
                        <a:srgbClr val="E6E6E6"/>
                      </a:solidFill>
                      <a:prstDash val="solid"/>
                      <a:round/>
                      <a:headEnd type="none" w="med" len="med"/>
                      <a:tailEnd type="none" w="med" len="med"/>
                    </a:lnB>
                  </a:tcPr>
                </a:tc>
                <a:tc>
                  <a:txBody>
                    <a:bodyPr/>
                    <a:lstStyle/>
                    <a:p>
                      <a:pPr marL="0" indent="0" algn="l">
                        <a:lnSpc>
                          <a:spcPts val="1780"/>
                        </a:lnSpc>
                        <a:buNone/>
                      </a:pPr>
                      <a:r>
                        <a:rPr lang="en-US" sz="1180" dirty="0">
                          <a:solidFill>
                            <a:srgbClr val="03141C"/>
                          </a:solidFill>
                          <a:latin typeface="Arial-Regular" pitchFamily="34" charset="0"/>
                          <a:ea typeface="Arial-Regular" pitchFamily="34" charset="-122"/>
                          <a:cs typeface="Arial-Regular" pitchFamily="34" charset="-120"/>
                        </a:rPr>
                        <a:t>% Reporting Stress Relief</a:t>
                      </a:r>
                      <a:endParaRPr lang="en-US" sz="1200" dirty="0"/>
                    </a:p>
                  </a:txBody>
                  <a:tcPr marL="234950" marR="234950" marT="234950" marB="234950" anchor="t">
                    <a:lnL w="13970" cap="flat" cmpd="sng" algn="ctr">
                      <a:solidFill>
                        <a:srgbClr val="E6E6E6"/>
                      </a:solidFill>
                      <a:prstDash val="solid"/>
                      <a:round/>
                      <a:headEnd type="none" w="med" len="med"/>
                      <a:tailEnd type="none" w="med" len="med"/>
                    </a:lnL>
                    <a:lnR w="13970" cap="flat" cmpd="sng" algn="ctr">
                      <a:solidFill>
                        <a:srgbClr val="E6E6E6"/>
                      </a:solidFill>
                      <a:prstDash val="solid"/>
                      <a:round/>
                      <a:headEnd type="none" w="med" len="med"/>
                      <a:tailEnd type="none" w="med" len="med"/>
                    </a:lnR>
                    <a:lnT w="13970" cap="flat" cmpd="sng" algn="ctr">
                      <a:solidFill>
                        <a:srgbClr val="E6E6E6"/>
                      </a:solidFill>
                      <a:prstDash val="solid"/>
                      <a:round/>
                      <a:headEnd type="none" w="med" len="med"/>
                      <a:tailEnd type="none" w="med" len="med"/>
                    </a:lnT>
                    <a:lnB w="13970" cap="flat" cmpd="sng" algn="ctr">
                      <a:solidFill>
                        <a:srgbClr val="E6E6E6"/>
                      </a:solidFill>
                      <a:prstDash val="solid"/>
                      <a:round/>
                      <a:headEnd type="none" w="med" len="med"/>
                      <a:tailEnd type="none" w="med" len="med"/>
                    </a:lnB>
                  </a:tcPr>
                </a:tc>
              </a:tr>
              <a:tr h="932688">
                <a:tc>
                  <a:txBody>
                    <a:bodyPr/>
                    <a:lstStyle/>
                    <a:p>
                      <a:pPr marL="0" indent="0" algn="l">
                        <a:lnSpc>
                          <a:spcPts val="1780"/>
                        </a:lnSpc>
                        <a:buNone/>
                      </a:pPr>
                      <a:r>
                        <a:rPr lang="en-US" sz="1180" dirty="0">
                          <a:solidFill>
                            <a:srgbClr val="03141C"/>
                          </a:solidFill>
                          <a:latin typeface="Arial-Regular" pitchFamily="34" charset="0"/>
                          <a:ea typeface="Arial-Regular" pitchFamily="34" charset="-122"/>
                          <a:cs typeface="Arial-Regular" pitchFamily="34" charset="-120"/>
                        </a:rPr>
                        <a:t>Daily</a:t>
                      </a:r>
                      <a:endParaRPr lang="en-US" sz="1200" dirty="0"/>
                    </a:p>
                  </a:txBody>
                  <a:tcPr marL="234950" marR="234950" marT="234950" marB="234950" anchor="t">
                    <a:lnL w="13970" cap="flat" cmpd="sng" algn="ctr">
                      <a:solidFill>
                        <a:srgbClr val="E6E6E6"/>
                      </a:solidFill>
                      <a:prstDash val="solid"/>
                      <a:round/>
                      <a:headEnd type="none" w="med" len="med"/>
                      <a:tailEnd type="none" w="med" len="med"/>
                    </a:lnL>
                    <a:lnR w="13970" cap="flat" cmpd="sng" algn="ctr">
                      <a:solidFill>
                        <a:srgbClr val="E6E6E6"/>
                      </a:solidFill>
                      <a:prstDash val="solid"/>
                      <a:round/>
                      <a:headEnd type="none" w="med" len="med"/>
                      <a:tailEnd type="none" w="med" len="med"/>
                    </a:lnR>
                    <a:lnT w="13970" cap="flat" cmpd="sng" algn="ctr">
                      <a:solidFill>
                        <a:srgbClr val="E6E6E6"/>
                      </a:solidFill>
                      <a:prstDash val="solid"/>
                      <a:round/>
                      <a:headEnd type="none" w="med" len="med"/>
                      <a:tailEnd type="none" w="med" len="med"/>
                    </a:lnT>
                    <a:lnB w="13970" cap="flat" cmpd="sng" algn="ctr">
                      <a:solidFill>
                        <a:srgbClr val="E6E6E6"/>
                      </a:solidFill>
                      <a:prstDash val="solid"/>
                      <a:round/>
                      <a:headEnd type="none" w="med" len="med"/>
                      <a:tailEnd type="none" w="med" len="med"/>
                    </a:lnB>
                  </a:tcPr>
                </a:tc>
                <a:tc>
                  <a:txBody>
                    <a:bodyPr/>
                    <a:lstStyle/>
                    <a:p>
                      <a:pPr marL="0" indent="0" algn="l">
                        <a:lnSpc>
                          <a:spcPts val="1780"/>
                        </a:lnSpc>
                        <a:buNone/>
                      </a:pPr>
                      <a:r>
                        <a:rPr lang="en-US" sz="1180" dirty="0">
                          <a:solidFill>
                            <a:srgbClr val="03141C"/>
                          </a:solidFill>
                          <a:latin typeface="Arial-Regular" pitchFamily="34" charset="0"/>
                          <a:ea typeface="Arial-Regular" pitchFamily="34" charset="-122"/>
                          <a:cs typeface="Arial-Regular" pitchFamily="34" charset="-120"/>
                        </a:rPr>
                        <a:t>72.5%(combined “yes” responses)</a:t>
                      </a:r>
                      <a:endParaRPr lang="en-US" sz="1200" dirty="0"/>
                    </a:p>
                  </a:txBody>
                  <a:tcPr marL="234950" marR="234950" marT="234950" marB="234950" anchor="t">
                    <a:lnL w="13970" cap="flat" cmpd="sng" algn="ctr">
                      <a:solidFill>
                        <a:srgbClr val="E6E6E6"/>
                      </a:solidFill>
                      <a:prstDash val="solid"/>
                      <a:round/>
                      <a:headEnd type="none" w="med" len="med"/>
                      <a:tailEnd type="none" w="med" len="med"/>
                    </a:lnL>
                    <a:lnR w="13970" cap="flat" cmpd="sng" algn="ctr">
                      <a:solidFill>
                        <a:srgbClr val="E6E6E6"/>
                      </a:solidFill>
                      <a:prstDash val="solid"/>
                      <a:round/>
                      <a:headEnd type="none" w="med" len="med"/>
                      <a:tailEnd type="none" w="med" len="med"/>
                    </a:lnR>
                    <a:lnT w="13970" cap="flat" cmpd="sng" algn="ctr">
                      <a:solidFill>
                        <a:srgbClr val="E6E6E6"/>
                      </a:solidFill>
                      <a:prstDash val="solid"/>
                      <a:round/>
                      <a:headEnd type="none" w="med" len="med"/>
                      <a:tailEnd type="none" w="med" len="med"/>
                    </a:lnT>
                    <a:lnB w="13970" cap="flat" cmpd="sng" algn="ctr">
                      <a:solidFill>
                        <a:srgbClr val="E6E6E6"/>
                      </a:solidFill>
                      <a:prstDash val="solid"/>
                      <a:round/>
                      <a:headEnd type="none" w="med" len="med"/>
                      <a:tailEnd type="none" w="med" len="med"/>
                    </a:lnB>
                  </a:tcPr>
                </a:tc>
              </a:tr>
              <a:tr h="932688">
                <a:tc>
                  <a:txBody>
                    <a:bodyPr/>
                    <a:lstStyle/>
                    <a:p>
                      <a:pPr marL="0" indent="0" algn="l">
                        <a:lnSpc>
                          <a:spcPts val="1780"/>
                        </a:lnSpc>
                        <a:buNone/>
                      </a:pPr>
                      <a:r>
                        <a:rPr lang="en-US" sz="1180" dirty="0">
                          <a:solidFill>
                            <a:srgbClr val="03141C"/>
                          </a:solidFill>
                          <a:latin typeface="Arial-Regular" pitchFamily="34" charset="0"/>
                          <a:ea typeface="Arial-Regular" pitchFamily="34" charset="-122"/>
                          <a:cs typeface="Arial-Regular" pitchFamily="34" charset="-120"/>
                        </a:rPr>
                        <a:t>Several times a week</a:t>
                      </a:r>
                      <a:endParaRPr lang="en-US" sz="1200" dirty="0"/>
                    </a:p>
                  </a:txBody>
                  <a:tcPr marL="234950" marR="234950" marT="234950" marB="234950" anchor="t">
                    <a:lnL w="13970" cap="flat" cmpd="sng" algn="ctr">
                      <a:solidFill>
                        <a:srgbClr val="E6E6E6"/>
                      </a:solidFill>
                      <a:prstDash val="solid"/>
                      <a:round/>
                      <a:headEnd type="none" w="med" len="med"/>
                      <a:tailEnd type="none" w="med" len="med"/>
                    </a:lnL>
                    <a:lnR w="13970" cap="flat" cmpd="sng" algn="ctr">
                      <a:solidFill>
                        <a:srgbClr val="E6E6E6"/>
                      </a:solidFill>
                      <a:prstDash val="solid"/>
                      <a:round/>
                      <a:headEnd type="none" w="med" len="med"/>
                      <a:tailEnd type="none" w="med" len="med"/>
                    </a:lnR>
                    <a:lnT w="13970" cap="flat" cmpd="sng" algn="ctr">
                      <a:solidFill>
                        <a:srgbClr val="E6E6E6"/>
                      </a:solidFill>
                      <a:prstDash val="solid"/>
                      <a:round/>
                      <a:headEnd type="none" w="med" len="med"/>
                      <a:tailEnd type="none" w="med" len="med"/>
                    </a:lnT>
                    <a:lnB w="13970" cap="flat" cmpd="sng" algn="ctr">
                      <a:solidFill>
                        <a:srgbClr val="E6E6E6"/>
                      </a:solidFill>
                      <a:prstDash val="solid"/>
                      <a:round/>
                      <a:headEnd type="none" w="med" len="med"/>
                      <a:tailEnd type="none" w="med" len="med"/>
                    </a:lnB>
                  </a:tcPr>
                </a:tc>
                <a:tc>
                  <a:txBody>
                    <a:bodyPr/>
                    <a:lstStyle/>
                    <a:p>
                      <a:pPr marL="0" indent="0" algn="l">
                        <a:lnSpc>
                          <a:spcPts val="1780"/>
                        </a:lnSpc>
                        <a:buNone/>
                      </a:pPr>
                      <a:r>
                        <a:rPr lang="en-US" sz="1180" dirty="0">
                          <a:solidFill>
                            <a:srgbClr val="03141C"/>
                          </a:solidFill>
                          <a:latin typeface="Arial-Regular" pitchFamily="34" charset="0"/>
                          <a:ea typeface="Arial-Regular" pitchFamily="34" charset="-122"/>
                          <a:cs typeface="Arial-Regular" pitchFamily="34" charset="-120"/>
                        </a:rPr>
                        <a:t>54.5%</a:t>
                      </a:r>
                      <a:endParaRPr lang="en-US" sz="1200" dirty="0"/>
                    </a:p>
                  </a:txBody>
                  <a:tcPr marL="234950" marR="234950" marT="234950" marB="234950" anchor="t">
                    <a:lnL w="13970" cap="flat" cmpd="sng" algn="ctr">
                      <a:solidFill>
                        <a:srgbClr val="E6E6E6"/>
                      </a:solidFill>
                      <a:prstDash val="solid"/>
                      <a:round/>
                      <a:headEnd type="none" w="med" len="med"/>
                      <a:tailEnd type="none" w="med" len="med"/>
                    </a:lnL>
                    <a:lnR w="13970" cap="flat" cmpd="sng" algn="ctr">
                      <a:solidFill>
                        <a:srgbClr val="E6E6E6"/>
                      </a:solidFill>
                      <a:prstDash val="solid"/>
                      <a:round/>
                      <a:headEnd type="none" w="med" len="med"/>
                      <a:tailEnd type="none" w="med" len="med"/>
                    </a:lnR>
                    <a:lnT w="13970" cap="flat" cmpd="sng" algn="ctr">
                      <a:solidFill>
                        <a:srgbClr val="E6E6E6"/>
                      </a:solidFill>
                      <a:prstDash val="solid"/>
                      <a:round/>
                      <a:headEnd type="none" w="med" len="med"/>
                      <a:tailEnd type="none" w="med" len="med"/>
                    </a:lnT>
                    <a:lnB w="13970" cap="flat" cmpd="sng" algn="ctr">
                      <a:solidFill>
                        <a:srgbClr val="E6E6E6"/>
                      </a:solidFill>
                      <a:prstDash val="solid"/>
                      <a:round/>
                      <a:headEnd type="none" w="med" len="med"/>
                      <a:tailEnd type="none" w="med" len="med"/>
                    </a:lnB>
                  </a:tcPr>
                </a:tc>
              </a:tr>
              <a:tr h="932688">
                <a:tc>
                  <a:txBody>
                    <a:bodyPr/>
                    <a:lstStyle/>
                    <a:p>
                      <a:pPr marL="0" indent="0" algn="l">
                        <a:lnSpc>
                          <a:spcPts val="1780"/>
                        </a:lnSpc>
                        <a:buNone/>
                      </a:pPr>
                      <a:r>
                        <a:rPr lang="en-US" sz="1180" dirty="0">
                          <a:solidFill>
                            <a:srgbClr val="03141C"/>
                          </a:solidFill>
                          <a:latin typeface="Arial-Regular" pitchFamily="34" charset="0"/>
                          <a:ea typeface="Arial-Regular" pitchFamily="34" charset="-122"/>
                          <a:cs typeface="Arial-Regular" pitchFamily="34" charset="-120"/>
                        </a:rPr>
                        <a:t>Once a week</a:t>
                      </a:r>
                      <a:endParaRPr lang="en-US" sz="1200" dirty="0"/>
                    </a:p>
                  </a:txBody>
                  <a:tcPr marL="234950" marR="234950" marT="234950" marB="234950" anchor="t">
                    <a:lnL w="13970" cap="flat" cmpd="sng" algn="ctr">
                      <a:solidFill>
                        <a:srgbClr val="E6E6E6"/>
                      </a:solidFill>
                      <a:prstDash val="solid"/>
                      <a:round/>
                      <a:headEnd type="none" w="med" len="med"/>
                      <a:tailEnd type="none" w="med" len="med"/>
                    </a:lnL>
                    <a:lnR w="13970" cap="flat" cmpd="sng" algn="ctr">
                      <a:solidFill>
                        <a:srgbClr val="E6E6E6"/>
                      </a:solidFill>
                      <a:prstDash val="solid"/>
                      <a:round/>
                      <a:headEnd type="none" w="med" len="med"/>
                      <a:tailEnd type="none" w="med" len="med"/>
                    </a:lnR>
                    <a:lnT w="13970" cap="flat" cmpd="sng" algn="ctr">
                      <a:solidFill>
                        <a:srgbClr val="E6E6E6"/>
                      </a:solidFill>
                      <a:prstDash val="solid"/>
                      <a:round/>
                      <a:headEnd type="none" w="med" len="med"/>
                      <a:tailEnd type="none" w="med" len="med"/>
                    </a:lnT>
                    <a:lnB w="13970" cap="flat" cmpd="sng" algn="ctr">
                      <a:solidFill>
                        <a:srgbClr val="E6E6E6"/>
                      </a:solidFill>
                      <a:prstDash val="solid"/>
                      <a:round/>
                      <a:headEnd type="none" w="med" len="med"/>
                      <a:tailEnd type="none" w="med" len="med"/>
                    </a:lnB>
                  </a:tcPr>
                </a:tc>
                <a:tc>
                  <a:txBody>
                    <a:bodyPr/>
                    <a:lstStyle/>
                    <a:p>
                      <a:pPr marL="0" indent="0" algn="l">
                        <a:lnSpc>
                          <a:spcPts val="1780"/>
                        </a:lnSpc>
                        <a:buNone/>
                      </a:pPr>
                      <a:r>
                        <a:rPr lang="en-US" sz="1180" dirty="0">
                          <a:solidFill>
                            <a:srgbClr val="03141C"/>
                          </a:solidFill>
                          <a:latin typeface="Arial-Regular" pitchFamily="34" charset="0"/>
                          <a:ea typeface="Arial-Regular" pitchFamily="34" charset="-122"/>
                          <a:cs typeface="Arial-Regular" pitchFamily="34" charset="-120"/>
                        </a:rPr>
                        <a:t>43%</a:t>
                      </a:r>
                      <a:endParaRPr lang="en-US" sz="1200" dirty="0"/>
                    </a:p>
                  </a:txBody>
                  <a:tcPr marL="234950" marR="234950" marT="234950" marB="234950" anchor="t">
                    <a:lnL w="13970" cap="flat" cmpd="sng" algn="ctr">
                      <a:solidFill>
                        <a:srgbClr val="E6E6E6"/>
                      </a:solidFill>
                      <a:prstDash val="solid"/>
                      <a:round/>
                      <a:headEnd type="none" w="med" len="med"/>
                      <a:tailEnd type="none" w="med" len="med"/>
                    </a:lnL>
                    <a:lnR w="13970" cap="flat" cmpd="sng" algn="ctr">
                      <a:solidFill>
                        <a:srgbClr val="E6E6E6"/>
                      </a:solidFill>
                      <a:prstDash val="solid"/>
                      <a:round/>
                      <a:headEnd type="none" w="med" len="med"/>
                      <a:tailEnd type="none" w="med" len="med"/>
                    </a:lnR>
                    <a:lnT w="13970" cap="flat" cmpd="sng" algn="ctr">
                      <a:solidFill>
                        <a:srgbClr val="E6E6E6"/>
                      </a:solidFill>
                      <a:prstDash val="solid"/>
                      <a:round/>
                      <a:headEnd type="none" w="med" len="med"/>
                      <a:tailEnd type="none" w="med" len="med"/>
                    </a:lnT>
                    <a:lnB w="13970" cap="flat" cmpd="sng" algn="ctr">
                      <a:solidFill>
                        <a:srgbClr val="E6E6E6"/>
                      </a:solidFill>
                      <a:prstDash val="solid"/>
                      <a:round/>
                      <a:headEnd type="none" w="med" len="med"/>
                      <a:tailEnd type="none" w="med" len="med"/>
                    </a:lnB>
                  </a:tcPr>
                </a:tc>
              </a:tr>
              <a:tr h="932688">
                <a:tc>
                  <a:txBody>
                    <a:bodyPr/>
                    <a:lstStyle/>
                    <a:p>
                      <a:pPr marL="0" indent="0" algn="l">
                        <a:lnSpc>
                          <a:spcPts val="1780"/>
                        </a:lnSpc>
                        <a:buNone/>
                      </a:pPr>
                      <a:r>
                        <a:rPr lang="en-US" sz="1180" dirty="0">
                          <a:solidFill>
                            <a:srgbClr val="03141C"/>
                          </a:solidFill>
                          <a:latin typeface="Arial-Regular" pitchFamily="34" charset="0"/>
                          <a:ea typeface="Arial-Regular" pitchFamily="34" charset="-122"/>
                          <a:cs typeface="Arial-Regular" pitchFamily="34" charset="-120"/>
                        </a:rPr>
                        <a:t>Rarely/Never</a:t>
                      </a:r>
                      <a:endParaRPr lang="en-US" sz="1200" dirty="0"/>
                    </a:p>
                  </a:txBody>
                  <a:tcPr marL="234950" marR="234950" marT="234950" marB="234950" anchor="t">
                    <a:lnL w="13970" cap="flat" cmpd="sng" algn="ctr">
                      <a:solidFill>
                        <a:srgbClr val="E6E6E6"/>
                      </a:solidFill>
                      <a:prstDash val="solid"/>
                      <a:round/>
                      <a:headEnd type="none" w="med" len="med"/>
                      <a:tailEnd type="none" w="med" len="med"/>
                    </a:lnL>
                    <a:lnR w="13970" cap="flat" cmpd="sng" algn="ctr">
                      <a:solidFill>
                        <a:srgbClr val="E6E6E6"/>
                      </a:solidFill>
                      <a:prstDash val="solid"/>
                      <a:round/>
                      <a:headEnd type="none" w="med" len="med"/>
                      <a:tailEnd type="none" w="med" len="med"/>
                    </a:lnR>
                    <a:lnT w="13970" cap="flat" cmpd="sng" algn="ctr">
                      <a:solidFill>
                        <a:srgbClr val="E6E6E6"/>
                      </a:solidFill>
                      <a:prstDash val="solid"/>
                      <a:round/>
                      <a:headEnd type="none" w="med" len="med"/>
                      <a:tailEnd type="none" w="med" len="med"/>
                    </a:lnT>
                    <a:lnB w="13970" cap="flat" cmpd="sng" algn="ctr">
                      <a:solidFill>
                        <a:srgbClr val="E6E6E6"/>
                      </a:solidFill>
                      <a:prstDash val="solid"/>
                      <a:round/>
                      <a:headEnd type="none" w="med" len="med"/>
                      <a:tailEnd type="none" w="med" len="med"/>
                    </a:lnB>
                  </a:tcPr>
                </a:tc>
                <a:tc>
                  <a:txBody>
                    <a:bodyPr/>
                    <a:lstStyle/>
                    <a:p>
                      <a:pPr marL="0" indent="0" algn="l">
                        <a:lnSpc>
                          <a:spcPts val="1780"/>
                        </a:lnSpc>
                        <a:buNone/>
                      </a:pPr>
                      <a:r>
                        <a:rPr lang="en-US" sz="1180" dirty="0">
                          <a:solidFill>
                            <a:srgbClr val="03141C"/>
                          </a:solidFill>
                          <a:latin typeface="Arial-Regular" pitchFamily="34" charset="0"/>
                          <a:ea typeface="Arial-Regular" pitchFamily="34" charset="-122"/>
                          <a:cs typeface="Arial-Regular" pitchFamily="34" charset="-120"/>
                        </a:rPr>
                        <a:t>0%reported any relief</a:t>
                      </a:r>
                      <a:endParaRPr lang="en-US" sz="1200" dirty="0"/>
                    </a:p>
                  </a:txBody>
                  <a:tcPr marL="234950" marR="234950" marT="234950" marB="234950" anchor="t">
                    <a:lnL w="13970" cap="flat" cmpd="sng" algn="ctr">
                      <a:solidFill>
                        <a:srgbClr val="E6E6E6"/>
                      </a:solidFill>
                      <a:prstDash val="solid"/>
                      <a:round/>
                      <a:headEnd type="none" w="med" len="med"/>
                      <a:tailEnd type="none" w="med" len="med"/>
                    </a:lnL>
                    <a:lnR w="13970" cap="flat" cmpd="sng" algn="ctr">
                      <a:solidFill>
                        <a:srgbClr val="E6E6E6"/>
                      </a:solidFill>
                      <a:prstDash val="solid"/>
                      <a:round/>
                      <a:headEnd type="none" w="med" len="med"/>
                      <a:tailEnd type="none" w="med" len="med"/>
                    </a:lnR>
                    <a:lnT w="13970" cap="flat" cmpd="sng" algn="ctr">
                      <a:solidFill>
                        <a:srgbClr val="E6E6E6"/>
                      </a:solidFill>
                      <a:prstDash val="solid"/>
                      <a:round/>
                      <a:headEnd type="none" w="med" len="med"/>
                      <a:tailEnd type="none" w="med" len="med"/>
                    </a:lnT>
                    <a:lnB w="13970" cap="flat" cmpd="sng" algn="ctr">
                      <a:solidFill>
                        <a:srgbClr val="E6E6E6"/>
                      </a:solidFill>
                      <a:prstDash val="solid"/>
                      <a:round/>
                      <a:headEnd type="none" w="med" len="med"/>
                      <a:tailEnd type="none" w="med" len="med"/>
                    </a:lnB>
                  </a:tcPr>
                </a:tc>
              </a:tr>
            </a:tbl>
          </a:graphicData>
        </a:graphic>
      </p:graphicFrame>
      <p:sp>
        <p:nvSpPr>
          <p:cNvPr id="4" name="Text 0"/>
          <p:cNvSpPr/>
          <p:nvPr/>
        </p:nvSpPr>
        <p:spPr>
          <a:xfrm>
            <a:off x="832104" y="649224"/>
            <a:ext cx="12984480" cy="1655064"/>
          </a:xfrm>
          <a:prstGeom prst="rect">
            <a:avLst/>
          </a:prstGeom>
          <a:noFill/>
        </p:spPr>
        <p:txBody>
          <a:bodyPr wrap="square" lIns="0" tIns="0" rIns="0" bIns="0" rtlCol="0" anchor="t"/>
          <a:lstStyle/>
          <a:p>
            <a:pPr marL="0" indent="0" algn="l">
              <a:lnSpc>
                <a:spcPts val="6500"/>
              </a:lnSpc>
              <a:buNone/>
            </a:pPr>
            <a:r>
              <a:rPr lang="en-US" sz="4640" dirty="0">
                <a:solidFill>
                  <a:srgbClr val="011C2A"/>
                </a:solidFill>
                <a:latin typeface="思源黑体-思源黑体-Bold" pitchFamily="34" charset="0"/>
                <a:ea typeface="思源黑体-思源黑体-Bold" pitchFamily="34" charset="-122"/>
                <a:cs typeface="思源黑体-思源黑体-Bold" pitchFamily="34" charset="-120"/>
              </a:rPr>
              <a:t>Comparative Analysis: Frequency of Use of Metaverse Impact/Stress or Anxiety Relief</a:t>
            </a:r>
            <a:endParaRPr lang="en-US" sz="4640" dirty="0"/>
          </a:p>
        </p:txBody>
      </p:sp>
      <p:sp>
        <p:nvSpPr>
          <p:cNvPr id="5" name="Text 1"/>
          <p:cNvSpPr/>
          <p:nvPr/>
        </p:nvSpPr>
        <p:spPr>
          <a:xfrm>
            <a:off x="1078992" y="8046720"/>
            <a:ext cx="12481560" cy="713232"/>
          </a:xfrm>
          <a:prstGeom prst="rect">
            <a:avLst/>
          </a:prstGeom>
          <a:noFill/>
        </p:spPr>
        <p:txBody>
          <a:bodyPr wrap="square" lIns="0" tIns="0" rIns="0" bIns="0" rtlCol="0" anchor="t"/>
          <a:lstStyle/>
          <a:p>
            <a:pPr marL="0" indent="0" algn="l">
              <a:lnSpc>
                <a:spcPts val="2780"/>
              </a:lnSpc>
              <a:buNone/>
            </a:pPr>
            <a:r>
              <a:rPr lang="en-US" sz="1850" dirty="0">
                <a:solidFill>
                  <a:srgbClr val="03141C"/>
                </a:solidFill>
                <a:latin typeface="Arial-Regular" pitchFamily="34" charset="0"/>
                <a:ea typeface="Arial-Regular" pitchFamily="34" charset="-122"/>
                <a:cs typeface="Arial-Regular" pitchFamily="34" charset="-120"/>
              </a:rPr>
              <a:t>Implication: Stress relief is strongly correlated with usage frequency. The more people engage, the more they benefit—possibly due to immersive distraction or relaxation.</a:t>
            </a:r>
            <a:endParaRPr lang="en-US" sz="18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13926312"/>
          </a:xfrm>
          <a:prstGeom prst="rect">
            <a:avLst/>
          </a:prstGeom>
        </p:spPr>
      </p:pic>
      <p:pic>
        <p:nvPicPr>
          <p:cNvPr id="3" name="Image 1" descr="preencoded.png"/>
          <p:cNvPicPr>
            <a:picLocks noChangeAspect="1"/>
          </p:cNvPicPr>
          <p:nvPr/>
        </p:nvPicPr>
        <p:blipFill>
          <a:blip r:embed="rId2"/>
          <a:stretch>
            <a:fillRect/>
          </a:stretch>
        </p:blipFill>
        <p:spPr>
          <a:xfrm>
            <a:off x="5047488" y="8741664"/>
            <a:ext cx="4544568" cy="4544568"/>
          </a:xfrm>
          <a:prstGeom prst="rect">
            <a:avLst/>
          </a:prstGeom>
        </p:spPr>
      </p:pic>
      <p:pic>
        <p:nvPicPr>
          <p:cNvPr id="4" name="Image 2" descr="preencoded.png"/>
          <p:cNvPicPr>
            <a:picLocks noChangeAspect="1"/>
          </p:cNvPicPr>
          <p:nvPr/>
        </p:nvPicPr>
        <p:blipFill>
          <a:blip r:embed="rId3"/>
          <a:stretch>
            <a:fillRect/>
          </a:stretch>
        </p:blipFill>
        <p:spPr>
          <a:xfrm>
            <a:off x="5047488" y="8741664"/>
            <a:ext cx="4544568" cy="4544568"/>
          </a:xfrm>
          <a:prstGeom prst="rect">
            <a:avLst/>
          </a:prstGeom>
        </p:spPr>
      </p:pic>
      <p:pic>
        <p:nvPicPr>
          <p:cNvPr id="5" name="Image 3" descr="preencoded.png"/>
          <p:cNvPicPr>
            <a:picLocks noChangeAspect="1"/>
          </p:cNvPicPr>
          <p:nvPr/>
        </p:nvPicPr>
        <p:blipFill>
          <a:blip r:embed="rId4"/>
          <a:stretch>
            <a:fillRect/>
          </a:stretch>
        </p:blipFill>
        <p:spPr>
          <a:xfrm>
            <a:off x="5047488" y="8741664"/>
            <a:ext cx="4544568" cy="4544568"/>
          </a:xfrm>
          <a:prstGeom prst="rect">
            <a:avLst/>
          </a:prstGeom>
        </p:spPr>
      </p:pic>
      <p:pic>
        <p:nvPicPr>
          <p:cNvPr id="6" name="Image 4" descr="preencoded.png"/>
          <p:cNvPicPr>
            <a:picLocks noChangeAspect="1"/>
          </p:cNvPicPr>
          <p:nvPr/>
        </p:nvPicPr>
        <p:blipFill>
          <a:blip r:embed="rId5"/>
          <a:stretch>
            <a:fillRect/>
          </a:stretch>
        </p:blipFill>
        <p:spPr>
          <a:xfrm>
            <a:off x="5047488" y="8741664"/>
            <a:ext cx="4544568" cy="4544568"/>
          </a:xfrm>
          <a:prstGeom prst="rect">
            <a:avLst/>
          </a:prstGeom>
        </p:spPr>
      </p:pic>
      <p:sp>
        <p:nvSpPr>
          <p:cNvPr id="7" name="Text 0"/>
          <p:cNvSpPr/>
          <p:nvPr/>
        </p:nvSpPr>
        <p:spPr>
          <a:xfrm>
            <a:off x="8065008" y="11612880"/>
            <a:ext cx="173736" cy="448056"/>
          </a:xfrm>
          <a:prstGeom prst="rect">
            <a:avLst/>
          </a:prstGeom>
          <a:noFill/>
        </p:spPr>
        <p:txBody>
          <a:bodyPr wrap="none" lIns="0" tIns="0" rIns="0" bIns="0" rtlCol="0" anchor="t"/>
          <a:lstStyle/>
          <a:p>
            <a:pPr marL="0" indent="0" algn="l">
              <a:lnSpc>
                <a:spcPts val="3480"/>
              </a:lnSpc>
              <a:buNone/>
            </a:pPr>
            <a:r>
              <a:rPr lang="en-US" sz="2320" dirty="0">
                <a:solidFill>
                  <a:srgbClr val="404040"/>
                </a:solidFill>
                <a:latin typeface="Arial-Regular" pitchFamily="34" charset="0"/>
                <a:ea typeface="Arial-Regular" pitchFamily="34" charset="-122"/>
                <a:cs typeface="Arial-Regular" pitchFamily="34" charset="-120"/>
              </a:rPr>
              <a:t>3</a:t>
            </a:r>
            <a:endParaRPr lang="en-US" sz="2320" dirty="0"/>
          </a:p>
        </p:txBody>
      </p:sp>
      <p:sp>
        <p:nvSpPr>
          <p:cNvPr id="8" name="Text 1"/>
          <p:cNvSpPr/>
          <p:nvPr/>
        </p:nvSpPr>
        <p:spPr>
          <a:xfrm>
            <a:off x="8065008" y="9957816"/>
            <a:ext cx="173736" cy="448056"/>
          </a:xfrm>
          <a:prstGeom prst="rect">
            <a:avLst/>
          </a:prstGeom>
          <a:noFill/>
        </p:spPr>
        <p:txBody>
          <a:bodyPr wrap="none" lIns="0" tIns="0" rIns="0" bIns="0" rtlCol="0" anchor="t"/>
          <a:lstStyle/>
          <a:p>
            <a:pPr marL="0" indent="0" algn="l">
              <a:lnSpc>
                <a:spcPts val="3480"/>
              </a:lnSpc>
              <a:buNone/>
            </a:pPr>
            <a:r>
              <a:rPr lang="en-US" sz="2320" dirty="0">
                <a:solidFill>
                  <a:srgbClr val="404040"/>
                </a:solidFill>
                <a:latin typeface="Arial-Regular" pitchFamily="34" charset="0"/>
                <a:ea typeface="Arial-Regular" pitchFamily="34" charset="-122"/>
                <a:cs typeface="Arial-Regular" pitchFamily="34" charset="-120"/>
              </a:rPr>
              <a:t>2</a:t>
            </a:r>
            <a:endParaRPr lang="en-US" sz="2320" dirty="0"/>
          </a:p>
        </p:txBody>
      </p:sp>
      <p:sp>
        <p:nvSpPr>
          <p:cNvPr id="9" name="Text 2"/>
          <p:cNvSpPr/>
          <p:nvPr/>
        </p:nvSpPr>
        <p:spPr>
          <a:xfrm>
            <a:off x="6409944" y="9957816"/>
            <a:ext cx="173736" cy="448056"/>
          </a:xfrm>
          <a:prstGeom prst="rect">
            <a:avLst/>
          </a:prstGeom>
          <a:noFill/>
        </p:spPr>
        <p:txBody>
          <a:bodyPr wrap="none" lIns="0" tIns="0" rIns="0" bIns="0" rtlCol="0" anchor="t"/>
          <a:lstStyle/>
          <a:p>
            <a:pPr marL="0" indent="0" algn="l">
              <a:lnSpc>
                <a:spcPts val="3480"/>
              </a:lnSpc>
              <a:buNone/>
            </a:pPr>
            <a:r>
              <a:rPr lang="en-US" sz="2320" dirty="0">
                <a:solidFill>
                  <a:srgbClr val="404040"/>
                </a:solidFill>
                <a:latin typeface="Arial-Regular" pitchFamily="34" charset="0"/>
                <a:ea typeface="Arial-Regular" pitchFamily="34" charset="-122"/>
                <a:cs typeface="Arial-Regular" pitchFamily="34" charset="-120"/>
              </a:rPr>
              <a:t>1</a:t>
            </a:r>
            <a:endParaRPr lang="en-US" sz="2320" dirty="0"/>
          </a:p>
        </p:txBody>
      </p:sp>
      <p:sp>
        <p:nvSpPr>
          <p:cNvPr id="10" name="Text 3"/>
          <p:cNvSpPr/>
          <p:nvPr/>
        </p:nvSpPr>
        <p:spPr>
          <a:xfrm>
            <a:off x="6409944" y="11612880"/>
            <a:ext cx="173736" cy="448056"/>
          </a:xfrm>
          <a:prstGeom prst="rect">
            <a:avLst/>
          </a:prstGeom>
          <a:noFill/>
        </p:spPr>
        <p:txBody>
          <a:bodyPr wrap="none" lIns="0" tIns="0" rIns="0" bIns="0" rtlCol="0" anchor="t"/>
          <a:lstStyle/>
          <a:p>
            <a:pPr marL="0" indent="0" algn="l">
              <a:lnSpc>
                <a:spcPts val="3480"/>
              </a:lnSpc>
              <a:buNone/>
            </a:pPr>
            <a:r>
              <a:rPr lang="en-US" sz="2320" dirty="0">
                <a:solidFill>
                  <a:srgbClr val="404040"/>
                </a:solidFill>
                <a:latin typeface="Arial-Regular" pitchFamily="34" charset="0"/>
                <a:ea typeface="Arial-Regular" pitchFamily="34" charset="-122"/>
                <a:cs typeface="Arial-Regular" pitchFamily="34" charset="-120"/>
              </a:rPr>
              <a:t>4</a:t>
            </a:r>
            <a:endParaRPr lang="en-US" sz="2320" dirty="0"/>
          </a:p>
        </p:txBody>
      </p:sp>
      <p:graphicFrame>
        <p:nvGraphicFramePr>
          <p:cNvPr id="17" name="Table 0"/>
          <p:cNvGraphicFramePr>
            <a:graphicFrameLocks noGrp="1"/>
          </p:cNvGraphicFramePr>
          <p:nvPr/>
        </p:nvGraphicFramePr>
        <p:xfrm>
          <a:off x="832104" y="3602736"/>
          <a:ext cx="12984480" cy="4663440"/>
        </p:xfrm>
        <a:graphic>
          <a:graphicData uri="http://schemas.openxmlformats.org/drawingml/2006/table">
            <a:tbl>
              <a:tblPr/>
              <a:tblGrid>
                <a:gridCol w="6492240"/>
                <a:gridCol w="6492240"/>
              </a:tblGrid>
              <a:tr h="932688">
                <a:tc>
                  <a:txBody>
                    <a:bodyPr/>
                    <a:lstStyle/>
                    <a:p>
                      <a:pPr marL="0" indent="0" algn="l">
                        <a:lnSpc>
                          <a:spcPts val="1780"/>
                        </a:lnSpc>
                        <a:buNone/>
                      </a:pPr>
                      <a:r>
                        <a:rPr lang="en-US" sz="1180" dirty="0">
                          <a:solidFill>
                            <a:srgbClr val="03141C"/>
                          </a:solidFill>
                          <a:latin typeface="Arial-Regular" pitchFamily="34" charset="0"/>
                          <a:ea typeface="Arial-Regular" pitchFamily="34" charset="-122"/>
                          <a:cs typeface="Arial-Regular" pitchFamily="34" charset="-120"/>
                        </a:rPr>
                        <a:t>Frequency of Use</a:t>
                      </a:r>
                      <a:endParaRPr lang="en-US" sz="1200" dirty="0"/>
                    </a:p>
                  </a:txBody>
                  <a:tcPr marL="234950" marR="234950" marT="234950" marB="234950" anchor="t">
                    <a:lnL w="13970" cap="flat" cmpd="sng" algn="ctr">
                      <a:solidFill>
                        <a:srgbClr val="E6E6E6"/>
                      </a:solidFill>
                      <a:prstDash val="solid"/>
                      <a:round/>
                      <a:headEnd type="none" w="med" len="med"/>
                      <a:tailEnd type="none" w="med" len="med"/>
                    </a:lnL>
                    <a:lnR w="13970" cap="flat" cmpd="sng" algn="ctr">
                      <a:solidFill>
                        <a:srgbClr val="E6E6E6"/>
                      </a:solidFill>
                      <a:prstDash val="solid"/>
                      <a:round/>
                      <a:headEnd type="none" w="med" len="med"/>
                      <a:tailEnd type="none" w="med" len="med"/>
                    </a:lnR>
                    <a:lnT w="13970" cap="flat" cmpd="sng" algn="ctr">
                      <a:solidFill>
                        <a:srgbClr val="E6E6E6"/>
                      </a:solidFill>
                      <a:prstDash val="solid"/>
                      <a:round/>
                      <a:headEnd type="none" w="med" len="med"/>
                      <a:tailEnd type="none" w="med" len="med"/>
                    </a:lnT>
                    <a:lnB w="13970" cap="flat" cmpd="sng" algn="ctr">
                      <a:solidFill>
                        <a:srgbClr val="E6E6E6"/>
                      </a:solidFill>
                      <a:prstDash val="solid"/>
                      <a:round/>
                      <a:headEnd type="none" w="med" len="med"/>
                      <a:tailEnd type="none" w="med" len="med"/>
                    </a:lnB>
                  </a:tcPr>
                </a:tc>
                <a:tc>
                  <a:txBody>
                    <a:bodyPr/>
                    <a:lstStyle/>
                    <a:p>
                      <a:pPr marL="0" indent="0" algn="l">
                        <a:lnSpc>
                          <a:spcPts val="1780"/>
                        </a:lnSpc>
                        <a:buNone/>
                      </a:pPr>
                      <a:r>
                        <a:rPr lang="en-US" sz="1180" dirty="0">
                          <a:solidFill>
                            <a:srgbClr val="03141C"/>
                          </a:solidFill>
                          <a:latin typeface="Arial-Regular" pitchFamily="34" charset="0"/>
                          <a:ea typeface="Arial-Regular" pitchFamily="34" charset="-122"/>
                          <a:cs typeface="Arial-Regular" pitchFamily="34" charset="-120"/>
                        </a:rPr>
                        <a:t>% Reporting Identity Confusion (Yes + Sometimes)</a:t>
                      </a:r>
                      <a:endParaRPr lang="en-US" sz="1200" dirty="0"/>
                    </a:p>
                  </a:txBody>
                  <a:tcPr marL="234950" marR="234950" marT="234950" marB="234950" anchor="t">
                    <a:lnL w="13970" cap="flat" cmpd="sng" algn="ctr">
                      <a:solidFill>
                        <a:srgbClr val="E6E6E6"/>
                      </a:solidFill>
                      <a:prstDash val="solid"/>
                      <a:round/>
                      <a:headEnd type="none" w="med" len="med"/>
                      <a:tailEnd type="none" w="med" len="med"/>
                    </a:lnL>
                    <a:lnR w="13970" cap="flat" cmpd="sng" algn="ctr">
                      <a:solidFill>
                        <a:srgbClr val="E6E6E6"/>
                      </a:solidFill>
                      <a:prstDash val="solid"/>
                      <a:round/>
                      <a:headEnd type="none" w="med" len="med"/>
                      <a:tailEnd type="none" w="med" len="med"/>
                    </a:lnR>
                    <a:lnT w="13970" cap="flat" cmpd="sng" algn="ctr">
                      <a:solidFill>
                        <a:srgbClr val="E6E6E6"/>
                      </a:solidFill>
                      <a:prstDash val="solid"/>
                      <a:round/>
                      <a:headEnd type="none" w="med" len="med"/>
                      <a:tailEnd type="none" w="med" len="med"/>
                    </a:lnT>
                    <a:lnB w="13970" cap="flat" cmpd="sng" algn="ctr">
                      <a:solidFill>
                        <a:srgbClr val="E6E6E6"/>
                      </a:solidFill>
                      <a:prstDash val="solid"/>
                      <a:round/>
                      <a:headEnd type="none" w="med" len="med"/>
                      <a:tailEnd type="none" w="med" len="med"/>
                    </a:lnB>
                  </a:tcPr>
                </a:tc>
              </a:tr>
              <a:tr h="932688">
                <a:tc>
                  <a:txBody>
                    <a:bodyPr/>
                    <a:lstStyle/>
                    <a:p>
                      <a:pPr marL="0" indent="0" algn="l">
                        <a:lnSpc>
                          <a:spcPts val="1780"/>
                        </a:lnSpc>
                        <a:buNone/>
                      </a:pPr>
                      <a:r>
                        <a:rPr lang="en-US" sz="1180" dirty="0">
                          <a:solidFill>
                            <a:srgbClr val="03141C"/>
                          </a:solidFill>
                          <a:latin typeface="Arial-Regular" pitchFamily="34" charset="0"/>
                          <a:ea typeface="Arial-Regular" pitchFamily="34" charset="-122"/>
                          <a:cs typeface="Arial-Regular" pitchFamily="34" charset="-120"/>
                        </a:rPr>
                        <a:t>Daily</a:t>
                      </a:r>
                      <a:endParaRPr lang="en-US" sz="1200" dirty="0"/>
                    </a:p>
                  </a:txBody>
                  <a:tcPr marL="234950" marR="234950" marT="234950" marB="234950" anchor="t">
                    <a:lnL w="13970" cap="flat" cmpd="sng" algn="ctr">
                      <a:solidFill>
                        <a:srgbClr val="E6E6E6"/>
                      </a:solidFill>
                      <a:prstDash val="solid"/>
                      <a:round/>
                      <a:headEnd type="none" w="med" len="med"/>
                      <a:tailEnd type="none" w="med" len="med"/>
                    </a:lnL>
                    <a:lnR w="13970" cap="flat" cmpd="sng" algn="ctr">
                      <a:solidFill>
                        <a:srgbClr val="E6E6E6"/>
                      </a:solidFill>
                      <a:prstDash val="solid"/>
                      <a:round/>
                      <a:headEnd type="none" w="med" len="med"/>
                      <a:tailEnd type="none" w="med" len="med"/>
                    </a:lnR>
                    <a:lnT w="13970" cap="flat" cmpd="sng" algn="ctr">
                      <a:solidFill>
                        <a:srgbClr val="E6E6E6"/>
                      </a:solidFill>
                      <a:prstDash val="solid"/>
                      <a:round/>
                      <a:headEnd type="none" w="med" len="med"/>
                      <a:tailEnd type="none" w="med" len="med"/>
                    </a:lnT>
                    <a:lnB w="13970" cap="flat" cmpd="sng" algn="ctr">
                      <a:solidFill>
                        <a:srgbClr val="E6E6E6"/>
                      </a:solidFill>
                      <a:prstDash val="solid"/>
                      <a:round/>
                      <a:headEnd type="none" w="med" len="med"/>
                      <a:tailEnd type="none" w="med" len="med"/>
                    </a:lnB>
                  </a:tcPr>
                </a:tc>
                <a:tc>
                  <a:txBody>
                    <a:bodyPr/>
                    <a:lstStyle/>
                    <a:p>
                      <a:pPr marL="0" indent="0" algn="l">
                        <a:lnSpc>
                          <a:spcPts val="1780"/>
                        </a:lnSpc>
                        <a:buNone/>
                      </a:pPr>
                      <a:r>
                        <a:rPr lang="en-US" sz="1180" dirty="0">
                          <a:solidFill>
                            <a:srgbClr val="03141C"/>
                          </a:solidFill>
                          <a:latin typeface="Arial-Regular" pitchFamily="34" charset="0"/>
                          <a:ea typeface="Arial-Regular" pitchFamily="34" charset="-122"/>
                          <a:cs typeface="Arial-Regular" pitchFamily="34" charset="-120"/>
                        </a:rPr>
                        <a:t>46.2%</a:t>
                      </a:r>
                      <a:endParaRPr lang="en-US" sz="1200" dirty="0"/>
                    </a:p>
                  </a:txBody>
                  <a:tcPr marL="234950" marR="234950" marT="234950" marB="234950" anchor="t">
                    <a:lnL w="13970" cap="flat" cmpd="sng" algn="ctr">
                      <a:solidFill>
                        <a:srgbClr val="E6E6E6"/>
                      </a:solidFill>
                      <a:prstDash val="solid"/>
                      <a:round/>
                      <a:headEnd type="none" w="med" len="med"/>
                      <a:tailEnd type="none" w="med" len="med"/>
                    </a:lnL>
                    <a:lnR w="13970" cap="flat" cmpd="sng" algn="ctr">
                      <a:solidFill>
                        <a:srgbClr val="E6E6E6"/>
                      </a:solidFill>
                      <a:prstDash val="solid"/>
                      <a:round/>
                      <a:headEnd type="none" w="med" len="med"/>
                      <a:tailEnd type="none" w="med" len="med"/>
                    </a:lnR>
                    <a:lnT w="13970" cap="flat" cmpd="sng" algn="ctr">
                      <a:solidFill>
                        <a:srgbClr val="E6E6E6"/>
                      </a:solidFill>
                      <a:prstDash val="solid"/>
                      <a:round/>
                      <a:headEnd type="none" w="med" len="med"/>
                      <a:tailEnd type="none" w="med" len="med"/>
                    </a:lnT>
                    <a:lnB w="13970" cap="flat" cmpd="sng" algn="ctr">
                      <a:solidFill>
                        <a:srgbClr val="E6E6E6"/>
                      </a:solidFill>
                      <a:prstDash val="solid"/>
                      <a:round/>
                      <a:headEnd type="none" w="med" len="med"/>
                      <a:tailEnd type="none" w="med" len="med"/>
                    </a:lnB>
                  </a:tcPr>
                </a:tc>
              </a:tr>
              <a:tr h="932688">
                <a:tc>
                  <a:txBody>
                    <a:bodyPr/>
                    <a:lstStyle/>
                    <a:p>
                      <a:pPr marL="0" indent="0" algn="l">
                        <a:lnSpc>
                          <a:spcPts val="1780"/>
                        </a:lnSpc>
                        <a:buNone/>
                      </a:pPr>
                      <a:r>
                        <a:rPr lang="en-US" sz="1180" dirty="0">
                          <a:solidFill>
                            <a:srgbClr val="03141C"/>
                          </a:solidFill>
                          <a:latin typeface="Arial-Regular" pitchFamily="34" charset="0"/>
                          <a:ea typeface="Arial-Regular" pitchFamily="34" charset="-122"/>
                          <a:cs typeface="Arial-Regular" pitchFamily="34" charset="-120"/>
                        </a:rPr>
                        <a:t>Several times a week</a:t>
                      </a:r>
                      <a:endParaRPr lang="en-US" sz="1200" dirty="0"/>
                    </a:p>
                  </a:txBody>
                  <a:tcPr marL="234950" marR="234950" marT="234950" marB="234950" anchor="t">
                    <a:lnL w="13970" cap="flat" cmpd="sng" algn="ctr">
                      <a:solidFill>
                        <a:srgbClr val="E6E6E6"/>
                      </a:solidFill>
                      <a:prstDash val="solid"/>
                      <a:round/>
                      <a:headEnd type="none" w="med" len="med"/>
                      <a:tailEnd type="none" w="med" len="med"/>
                    </a:lnL>
                    <a:lnR w="13970" cap="flat" cmpd="sng" algn="ctr">
                      <a:solidFill>
                        <a:srgbClr val="E6E6E6"/>
                      </a:solidFill>
                      <a:prstDash val="solid"/>
                      <a:round/>
                      <a:headEnd type="none" w="med" len="med"/>
                      <a:tailEnd type="none" w="med" len="med"/>
                    </a:lnR>
                    <a:lnT w="13970" cap="flat" cmpd="sng" algn="ctr">
                      <a:solidFill>
                        <a:srgbClr val="E6E6E6"/>
                      </a:solidFill>
                      <a:prstDash val="solid"/>
                      <a:round/>
                      <a:headEnd type="none" w="med" len="med"/>
                      <a:tailEnd type="none" w="med" len="med"/>
                    </a:lnT>
                    <a:lnB w="13970" cap="flat" cmpd="sng" algn="ctr">
                      <a:solidFill>
                        <a:srgbClr val="E6E6E6"/>
                      </a:solidFill>
                      <a:prstDash val="solid"/>
                      <a:round/>
                      <a:headEnd type="none" w="med" len="med"/>
                      <a:tailEnd type="none" w="med" len="med"/>
                    </a:lnB>
                  </a:tcPr>
                </a:tc>
                <a:tc>
                  <a:txBody>
                    <a:bodyPr/>
                    <a:lstStyle/>
                    <a:p>
                      <a:pPr marL="0" indent="0" algn="l">
                        <a:lnSpc>
                          <a:spcPts val="1780"/>
                        </a:lnSpc>
                        <a:buNone/>
                      </a:pPr>
                      <a:r>
                        <a:rPr lang="en-US" sz="1180" dirty="0">
                          <a:solidFill>
                            <a:srgbClr val="03141C"/>
                          </a:solidFill>
                          <a:latin typeface="Arial-Regular" pitchFamily="34" charset="0"/>
                          <a:ea typeface="Arial-Regular" pitchFamily="34" charset="-122"/>
                          <a:cs typeface="Arial-Regular" pitchFamily="34" charset="-120"/>
                        </a:rPr>
                        <a:t>45.5%</a:t>
                      </a:r>
                      <a:endParaRPr lang="en-US" sz="1200" dirty="0"/>
                    </a:p>
                  </a:txBody>
                  <a:tcPr marL="234950" marR="234950" marT="234950" marB="234950" anchor="t">
                    <a:lnL w="13970" cap="flat" cmpd="sng" algn="ctr">
                      <a:solidFill>
                        <a:srgbClr val="E6E6E6"/>
                      </a:solidFill>
                      <a:prstDash val="solid"/>
                      <a:round/>
                      <a:headEnd type="none" w="med" len="med"/>
                      <a:tailEnd type="none" w="med" len="med"/>
                    </a:lnL>
                    <a:lnR w="13970" cap="flat" cmpd="sng" algn="ctr">
                      <a:solidFill>
                        <a:srgbClr val="E6E6E6"/>
                      </a:solidFill>
                      <a:prstDash val="solid"/>
                      <a:round/>
                      <a:headEnd type="none" w="med" len="med"/>
                      <a:tailEnd type="none" w="med" len="med"/>
                    </a:lnR>
                    <a:lnT w="13970" cap="flat" cmpd="sng" algn="ctr">
                      <a:solidFill>
                        <a:srgbClr val="E6E6E6"/>
                      </a:solidFill>
                      <a:prstDash val="solid"/>
                      <a:round/>
                      <a:headEnd type="none" w="med" len="med"/>
                      <a:tailEnd type="none" w="med" len="med"/>
                    </a:lnT>
                    <a:lnB w="13970" cap="flat" cmpd="sng" algn="ctr">
                      <a:solidFill>
                        <a:srgbClr val="E6E6E6"/>
                      </a:solidFill>
                      <a:prstDash val="solid"/>
                      <a:round/>
                      <a:headEnd type="none" w="med" len="med"/>
                      <a:tailEnd type="none" w="med" len="med"/>
                    </a:lnB>
                  </a:tcPr>
                </a:tc>
              </a:tr>
              <a:tr h="932688">
                <a:tc>
                  <a:txBody>
                    <a:bodyPr/>
                    <a:lstStyle/>
                    <a:p>
                      <a:pPr marL="0" indent="0" algn="l">
                        <a:lnSpc>
                          <a:spcPts val="1780"/>
                        </a:lnSpc>
                        <a:buNone/>
                      </a:pPr>
                      <a:r>
                        <a:rPr lang="en-US" sz="1180" dirty="0">
                          <a:solidFill>
                            <a:srgbClr val="03141C"/>
                          </a:solidFill>
                          <a:latin typeface="Arial-Regular" pitchFamily="34" charset="0"/>
                          <a:ea typeface="Arial-Regular" pitchFamily="34" charset="-122"/>
                          <a:cs typeface="Arial-Regular" pitchFamily="34" charset="-120"/>
                        </a:rPr>
                        <a:t>Once a week</a:t>
                      </a:r>
                      <a:endParaRPr lang="en-US" sz="1200" dirty="0"/>
                    </a:p>
                  </a:txBody>
                  <a:tcPr marL="234950" marR="234950" marT="234950" marB="234950" anchor="t">
                    <a:lnL w="13970" cap="flat" cmpd="sng" algn="ctr">
                      <a:solidFill>
                        <a:srgbClr val="E6E6E6"/>
                      </a:solidFill>
                      <a:prstDash val="solid"/>
                      <a:round/>
                      <a:headEnd type="none" w="med" len="med"/>
                      <a:tailEnd type="none" w="med" len="med"/>
                    </a:lnL>
                    <a:lnR w="13970" cap="flat" cmpd="sng" algn="ctr">
                      <a:solidFill>
                        <a:srgbClr val="E6E6E6"/>
                      </a:solidFill>
                      <a:prstDash val="solid"/>
                      <a:round/>
                      <a:headEnd type="none" w="med" len="med"/>
                      <a:tailEnd type="none" w="med" len="med"/>
                    </a:lnR>
                    <a:lnT w="13970" cap="flat" cmpd="sng" algn="ctr">
                      <a:solidFill>
                        <a:srgbClr val="E6E6E6"/>
                      </a:solidFill>
                      <a:prstDash val="solid"/>
                      <a:round/>
                      <a:headEnd type="none" w="med" len="med"/>
                      <a:tailEnd type="none" w="med" len="med"/>
                    </a:lnT>
                    <a:lnB w="13970" cap="flat" cmpd="sng" algn="ctr">
                      <a:solidFill>
                        <a:srgbClr val="E6E6E6"/>
                      </a:solidFill>
                      <a:prstDash val="solid"/>
                      <a:round/>
                      <a:headEnd type="none" w="med" len="med"/>
                      <a:tailEnd type="none" w="med" len="med"/>
                    </a:lnB>
                  </a:tcPr>
                </a:tc>
                <a:tc>
                  <a:txBody>
                    <a:bodyPr/>
                    <a:lstStyle/>
                    <a:p>
                      <a:pPr marL="0" indent="0" algn="l">
                        <a:lnSpc>
                          <a:spcPts val="1780"/>
                        </a:lnSpc>
                        <a:buNone/>
                      </a:pPr>
                      <a:r>
                        <a:rPr lang="en-US" sz="1180" dirty="0">
                          <a:solidFill>
                            <a:srgbClr val="03141C"/>
                          </a:solidFill>
                          <a:latin typeface="Arial-Regular" pitchFamily="34" charset="0"/>
                          <a:ea typeface="Arial-Regular" pitchFamily="34" charset="-122"/>
                          <a:cs typeface="Arial-Regular" pitchFamily="34" charset="-120"/>
                        </a:rPr>
                        <a:t>71.5%</a:t>
                      </a:r>
                      <a:endParaRPr lang="en-US" sz="1200" dirty="0"/>
                    </a:p>
                  </a:txBody>
                  <a:tcPr marL="234950" marR="234950" marT="234950" marB="234950" anchor="t">
                    <a:lnL w="13970" cap="flat" cmpd="sng" algn="ctr">
                      <a:solidFill>
                        <a:srgbClr val="E6E6E6"/>
                      </a:solidFill>
                      <a:prstDash val="solid"/>
                      <a:round/>
                      <a:headEnd type="none" w="med" len="med"/>
                      <a:tailEnd type="none" w="med" len="med"/>
                    </a:lnL>
                    <a:lnR w="13970" cap="flat" cmpd="sng" algn="ctr">
                      <a:solidFill>
                        <a:srgbClr val="E6E6E6"/>
                      </a:solidFill>
                      <a:prstDash val="solid"/>
                      <a:round/>
                      <a:headEnd type="none" w="med" len="med"/>
                      <a:tailEnd type="none" w="med" len="med"/>
                    </a:lnR>
                    <a:lnT w="13970" cap="flat" cmpd="sng" algn="ctr">
                      <a:solidFill>
                        <a:srgbClr val="E6E6E6"/>
                      </a:solidFill>
                      <a:prstDash val="solid"/>
                      <a:round/>
                      <a:headEnd type="none" w="med" len="med"/>
                      <a:tailEnd type="none" w="med" len="med"/>
                    </a:lnT>
                    <a:lnB w="13970" cap="flat" cmpd="sng" algn="ctr">
                      <a:solidFill>
                        <a:srgbClr val="E6E6E6"/>
                      </a:solidFill>
                      <a:prstDash val="solid"/>
                      <a:round/>
                      <a:headEnd type="none" w="med" len="med"/>
                      <a:tailEnd type="none" w="med" len="med"/>
                    </a:lnB>
                  </a:tcPr>
                </a:tc>
              </a:tr>
              <a:tr h="932688">
                <a:tc>
                  <a:txBody>
                    <a:bodyPr/>
                    <a:lstStyle/>
                    <a:p>
                      <a:pPr marL="0" indent="0" algn="l">
                        <a:lnSpc>
                          <a:spcPts val="1780"/>
                        </a:lnSpc>
                        <a:buNone/>
                      </a:pPr>
                      <a:r>
                        <a:rPr lang="en-US" sz="1180" dirty="0">
                          <a:solidFill>
                            <a:srgbClr val="03141C"/>
                          </a:solidFill>
                          <a:latin typeface="Arial-Regular" pitchFamily="34" charset="0"/>
                          <a:ea typeface="Arial-Regular" pitchFamily="34" charset="-122"/>
                          <a:cs typeface="Arial-Regular" pitchFamily="34" charset="-120"/>
                        </a:rPr>
                        <a:t>Rarely/Never</a:t>
                      </a:r>
                      <a:endParaRPr lang="en-US" sz="1200" dirty="0"/>
                    </a:p>
                  </a:txBody>
                  <a:tcPr marL="234950" marR="234950" marT="234950" marB="234950" anchor="t">
                    <a:lnL w="13970" cap="flat" cmpd="sng" algn="ctr">
                      <a:solidFill>
                        <a:srgbClr val="E6E6E6"/>
                      </a:solidFill>
                      <a:prstDash val="solid"/>
                      <a:round/>
                      <a:headEnd type="none" w="med" len="med"/>
                      <a:tailEnd type="none" w="med" len="med"/>
                    </a:lnL>
                    <a:lnR w="13970" cap="flat" cmpd="sng" algn="ctr">
                      <a:solidFill>
                        <a:srgbClr val="E6E6E6"/>
                      </a:solidFill>
                      <a:prstDash val="solid"/>
                      <a:round/>
                      <a:headEnd type="none" w="med" len="med"/>
                      <a:tailEnd type="none" w="med" len="med"/>
                    </a:lnR>
                    <a:lnT w="13970" cap="flat" cmpd="sng" algn="ctr">
                      <a:solidFill>
                        <a:srgbClr val="E6E6E6"/>
                      </a:solidFill>
                      <a:prstDash val="solid"/>
                      <a:round/>
                      <a:headEnd type="none" w="med" len="med"/>
                      <a:tailEnd type="none" w="med" len="med"/>
                    </a:lnT>
                    <a:lnB w="13970" cap="flat" cmpd="sng" algn="ctr">
                      <a:solidFill>
                        <a:srgbClr val="E6E6E6"/>
                      </a:solidFill>
                      <a:prstDash val="solid"/>
                      <a:round/>
                      <a:headEnd type="none" w="med" len="med"/>
                      <a:tailEnd type="none" w="med" len="med"/>
                    </a:lnB>
                  </a:tcPr>
                </a:tc>
                <a:tc>
                  <a:txBody>
                    <a:bodyPr/>
                    <a:lstStyle/>
                    <a:p>
                      <a:pPr marL="0" indent="0" algn="l">
                        <a:lnSpc>
                          <a:spcPts val="1780"/>
                        </a:lnSpc>
                        <a:buNone/>
                      </a:pPr>
                      <a:r>
                        <a:rPr lang="en-US" sz="1180" dirty="0">
                          <a:solidFill>
                            <a:srgbClr val="03141C"/>
                          </a:solidFill>
                          <a:latin typeface="Arial-Regular" pitchFamily="34" charset="0"/>
                          <a:ea typeface="Arial-Regular" pitchFamily="34" charset="-122"/>
                          <a:cs typeface="Arial-Regular" pitchFamily="34" charset="-120"/>
                        </a:rPr>
                        <a:t>33.3%</a:t>
                      </a:r>
                      <a:endParaRPr lang="en-US" sz="1200" dirty="0"/>
                    </a:p>
                  </a:txBody>
                  <a:tcPr marL="234950" marR="234950" marT="234950" marB="234950" anchor="t">
                    <a:lnL w="13970" cap="flat" cmpd="sng" algn="ctr">
                      <a:solidFill>
                        <a:srgbClr val="E6E6E6"/>
                      </a:solidFill>
                      <a:prstDash val="solid"/>
                      <a:round/>
                      <a:headEnd type="none" w="med" len="med"/>
                      <a:tailEnd type="none" w="med" len="med"/>
                    </a:lnL>
                    <a:lnR w="13970" cap="flat" cmpd="sng" algn="ctr">
                      <a:solidFill>
                        <a:srgbClr val="E6E6E6"/>
                      </a:solidFill>
                      <a:prstDash val="solid"/>
                      <a:round/>
                      <a:headEnd type="none" w="med" len="med"/>
                      <a:tailEnd type="none" w="med" len="med"/>
                    </a:lnR>
                    <a:lnT w="13970" cap="flat" cmpd="sng" algn="ctr">
                      <a:solidFill>
                        <a:srgbClr val="E6E6E6"/>
                      </a:solidFill>
                      <a:prstDash val="solid"/>
                      <a:round/>
                      <a:headEnd type="none" w="med" len="med"/>
                      <a:tailEnd type="none" w="med" len="med"/>
                    </a:lnT>
                    <a:lnB w="13970" cap="flat" cmpd="sng" algn="ctr">
                      <a:solidFill>
                        <a:srgbClr val="E6E6E6"/>
                      </a:solidFill>
                      <a:prstDash val="solid"/>
                      <a:round/>
                      <a:headEnd type="none" w="med" len="med"/>
                      <a:tailEnd type="none" w="med" len="med"/>
                    </a:lnB>
                  </a:tcPr>
                </a:tc>
              </a:tr>
            </a:tbl>
          </a:graphicData>
        </a:graphic>
      </p:graphicFrame>
      <p:sp>
        <p:nvSpPr>
          <p:cNvPr id="12" name="Text 4"/>
          <p:cNvSpPr/>
          <p:nvPr/>
        </p:nvSpPr>
        <p:spPr>
          <a:xfrm>
            <a:off x="9710928" y="9564624"/>
            <a:ext cx="3986784" cy="1069848"/>
          </a:xfrm>
          <a:prstGeom prst="rect">
            <a:avLst/>
          </a:prstGeom>
          <a:noFill/>
        </p:spPr>
        <p:txBody>
          <a:bodyPr wrap="square" lIns="0" tIns="0" rIns="0" bIns="0" rtlCol="0" anchor="t"/>
          <a:lstStyle/>
          <a:p>
            <a:pPr marL="0" indent="0" algn="l">
              <a:lnSpc>
                <a:spcPts val="2780"/>
              </a:lnSpc>
              <a:buNone/>
            </a:pPr>
            <a:r>
              <a:rPr lang="en-US" sz="1850" dirty="0">
                <a:solidFill>
                  <a:srgbClr val="03141C"/>
                </a:solidFill>
                <a:latin typeface="Arial-Regular" pitchFamily="34" charset="0"/>
                <a:ea typeface="Arial-Regular" pitchFamily="34" charset="-122"/>
                <a:cs typeface="Arial-Regular" pitchFamily="34" charset="-120"/>
              </a:rPr>
              <a:t>The perceived effectiveness of therapeutic treatments within the Metaverse.</a:t>
            </a:r>
            <a:endParaRPr lang="en-US" sz="1850" dirty="0"/>
          </a:p>
        </p:txBody>
      </p:sp>
      <p:sp>
        <p:nvSpPr>
          <p:cNvPr id="13" name="Text 5"/>
          <p:cNvSpPr/>
          <p:nvPr/>
        </p:nvSpPr>
        <p:spPr>
          <a:xfrm>
            <a:off x="832104" y="649224"/>
            <a:ext cx="12984480" cy="2478024"/>
          </a:xfrm>
          <a:prstGeom prst="rect">
            <a:avLst/>
          </a:prstGeom>
          <a:noFill/>
        </p:spPr>
        <p:txBody>
          <a:bodyPr wrap="square" lIns="0" tIns="0" rIns="0" bIns="0" rtlCol="0" anchor="t"/>
          <a:lstStyle/>
          <a:p>
            <a:pPr marL="0" indent="0" algn="l">
              <a:lnSpc>
                <a:spcPts val="6500"/>
              </a:lnSpc>
              <a:buNone/>
            </a:pPr>
            <a:r>
              <a:rPr lang="en-US" sz="4640" dirty="0">
                <a:solidFill>
                  <a:srgbClr val="011C2A"/>
                </a:solidFill>
                <a:latin typeface="思源黑体-思源黑体-Bold" pitchFamily="34" charset="0"/>
                <a:ea typeface="思源黑体-思源黑体-Bold" pitchFamily="34" charset="-122"/>
                <a:cs typeface="思源黑体-思源黑体-Bold" pitchFamily="34" charset="-120"/>
              </a:rPr>
              <a:t>Comparative Analysis: Frequency of Use of Metaverse Impact/Identity Confusion or Avatar Attachment</a:t>
            </a:r>
            <a:endParaRPr lang="en-US" sz="4640" dirty="0"/>
          </a:p>
        </p:txBody>
      </p:sp>
      <p:sp>
        <p:nvSpPr>
          <p:cNvPr id="14" name="Text 6"/>
          <p:cNvSpPr/>
          <p:nvPr/>
        </p:nvSpPr>
        <p:spPr>
          <a:xfrm>
            <a:off x="9710928" y="12015216"/>
            <a:ext cx="3986784" cy="1069848"/>
          </a:xfrm>
          <a:prstGeom prst="rect">
            <a:avLst/>
          </a:prstGeom>
          <a:noFill/>
        </p:spPr>
        <p:txBody>
          <a:bodyPr wrap="square" lIns="0" tIns="0" rIns="0" bIns="0" rtlCol="0" anchor="t"/>
          <a:lstStyle/>
          <a:p>
            <a:pPr marL="0" indent="0" algn="l">
              <a:lnSpc>
                <a:spcPts val="2780"/>
              </a:lnSpc>
              <a:buNone/>
            </a:pPr>
            <a:r>
              <a:rPr lang="en-US" sz="1850" dirty="0">
                <a:solidFill>
                  <a:srgbClr val="03141C"/>
                </a:solidFill>
                <a:latin typeface="Arial-Regular" pitchFamily="34" charset="0"/>
                <a:ea typeface="Arial-Regular" pitchFamily="34" charset="-122"/>
                <a:cs typeface="Arial-Regular" pitchFamily="34" charset="-120"/>
              </a:rPr>
              <a:t>The Rarely/Never users were most skeptical, 75% responding “Not sure”.</a:t>
            </a:r>
            <a:endParaRPr lang="en-US" sz="1850" dirty="0"/>
          </a:p>
        </p:txBody>
      </p:sp>
      <p:sp>
        <p:nvSpPr>
          <p:cNvPr id="15" name="Text 7"/>
          <p:cNvSpPr/>
          <p:nvPr/>
        </p:nvSpPr>
        <p:spPr>
          <a:xfrm>
            <a:off x="950976" y="9208008"/>
            <a:ext cx="3986784" cy="1773936"/>
          </a:xfrm>
          <a:prstGeom prst="rect">
            <a:avLst/>
          </a:prstGeom>
          <a:noFill/>
        </p:spPr>
        <p:txBody>
          <a:bodyPr wrap="square" lIns="0" tIns="0" rIns="0" bIns="0" rtlCol="0" anchor="t"/>
          <a:lstStyle/>
          <a:p>
            <a:pPr marL="0" indent="0" algn="r">
              <a:lnSpc>
                <a:spcPts val="2780"/>
              </a:lnSpc>
              <a:buNone/>
            </a:pPr>
            <a:r>
              <a:rPr lang="en-US" sz="1850" dirty="0">
                <a:solidFill>
                  <a:srgbClr val="03141C"/>
                </a:solidFill>
                <a:latin typeface="Arial-Regular" pitchFamily="34" charset="0"/>
                <a:ea typeface="Arial-Regular" pitchFamily="34" charset="-122"/>
                <a:cs typeface="Arial-Regular" pitchFamily="34" charset="-120"/>
              </a:rPr>
              <a:t>Implication: Even moderate use (weekly) can lead to increased attachment to one’s avatar or identity confusion—possibly due to escapism or idealized self-representation.</a:t>
            </a:r>
            <a:endParaRPr lang="en-US" sz="1850" dirty="0"/>
          </a:p>
        </p:txBody>
      </p:sp>
      <p:sp>
        <p:nvSpPr>
          <p:cNvPr id="16" name="Text 8"/>
          <p:cNvSpPr/>
          <p:nvPr/>
        </p:nvSpPr>
        <p:spPr>
          <a:xfrm>
            <a:off x="950976" y="12015216"/>
            <a:ext cx="3986784" cy="1069848"/>
          </a:xfrm>
          <a:prstGeom prst="rect">
            <a:avLst/>
          </a:prstGeom>
          <a:noFill/>
        </p:spPr>
        <p:txBody>
          <a:bodyPr wrap="square" lIns="0" tIns="0" rIns="0" bIns="0" rtlCol="0" anchor="t"/>
          <a:lstStyle/>
          <a:p>
            <a:pPr marL="0" indent="0" algn="r">
              <a:lnSpc>
                <a:spcPts val="2780"/>
              </a:lnSpc>
              <a:buNone/>
            </a:pPr>
            <a:r>
              <a:rPr lang="en-US" sz="1850" dirty="0">
                <a:solidFill>
                  <a:srgbClr val="03141C"/>
                </a:solidFill>
                <a:latin typeface="Arial-Regular" pitchFamily="34" charset="0"/>
                <a:ea typeface="Arial-Regular" pitchFamily="34" charset="-122"/>
                <a:cs typeface="Arial-Regular" pitchFamily="34" charset="-120"/>
              </a:rPr>
              <a:t>There was a little more confidence among daily and weekly users, but uncertainty was prevalent.</a:t>
            </a:r>
            <a:endParaRPr lang="en-US" sz="185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2"/>
          <a:stretch>
            <a:fillRect/>
          </a:stretch>
        </p:blipFill>
        <p:spPr>
          <a:xfrm>
            <a:off x="9656064" y="0"/>
            <a:ext cx="4974336" cy="8238744"/>
          </a:xfrm>
          <a:prstGeom prst="rect">
            <a:avLst/>
          </a:prstGeom>
        </p:spPr>
      </p:pic>
      <p:pic>
        <p:nvPicPr>
          <p:cNvPr id="4" name="Image 2" descr="preencoded.png"/>
          <p:cNvPicPr>
            <a:picLocks noChangeAspect="1"/>
          </p:cNvPicPr>
          <p:nvPr/>
        </p:nvPicPr>
        <p:blipFill>
          <a:blip r:embed="rId3"/>
          <a:stretch>
            <a:fillRect/>
          </a:stretch>
        </p:blipFill>
        <p:spPr>
          <a:xfrm>
            <a:off x="6336792" y="3118104"/>
            <a:ext cx="2487168" cy="3099816"/>
          </a:xfrm>
          <a:prstGeom prst="rect">
            <a:avLst/>
          </a:prstGeom>
        </p:spPr>
      </p:pic>
      <p:pic>
        <p:nvPicPr>
          <p:cNvPr id="5" name="Image 3" descr="preencoded.png"/>
          <p:cNvPicPr>
            <a:picLocks noChangeAspect="1"/>
          </p:cNvPicPr>
          <p:nvPr/>
        </p:nvPicPr>
        <p:blipFill>
          <a:blip r:embed="rId3"/>
          <a:stretch>
            <a:fillRect/>
          </a:stretch>
        </p:blipFill>
        <p:spPr>
          <a:xfrm>
            <a:off x="841248" y="3118104"/>
            <a:ext cx="2487168" cy="3099816"/>
          </a:xfrm>
          <a:prstGeom prst="rect">
            <a:avLst/>
          </a:prstGeom>
        </p:spPr>
      </p:pic>
      <p:pic>
        <p:nvPicPr>
          <p:cNvPr id="6" name="Image 4" descr="preencoded.png"/>
          <p:cNvPicPr>
            <a:picLocks noChangeAspect="1"/>
          </p:cNvPicPr>
          <p:nvPr/>
        </p:nvPicPr>
        <p:blipFill>
          <a:blip r:embed="rId3"/>
          <a:stretch>
            <a:fillRect/>
          </a:stretch>
        </p:blipFill>
        <p:spPr>
          <a:xfrm>
            <a:off x="3593592" y="3118104"/>
            <a:ext cx="2487168" cy="3099816"/>
          </a:xfrm>
          <a:prstGeom prst="rect">
            <a:avLst/>
          </a:prstGeom>
        </p:spPr>
      </p:pic>
      <p:sp>
        <p:nvSpPr>
          <p:cNvPr id="7" name="Text 0"/>
          <p:cNvSpPr/>
          <p:nvPr/>
        </p:nvSpPr>
        <p:spPr>
          <a:xfrm>
            <a:off x="3840480" y="3246120"/>
            <a:ext cx="1984248" cy="2130552"/>
          </a:xfrm>
          <a:prstGeom prst="rect">
            <a:avLst/>
          </a:prstGeom>
          <a:noFill/>
        </p:spPr>
        <p:txBody>
          <a:bodyPr wrap="square" lIns="0" tIns="0" rIns="0" bIns="0" rtlCol="0" anchor="t"/>
          <a:lstStyle/>
          <a:p>
            <a:pPr marL="0" indent="0" algn="ctr">
              <a:lnSpc>
                <a:spcPts val="2780"/>
              </a:lnSpc>
              <a:buNone/>
            </a:pPr>
            <a:r>
              <a:rPr lang="en-US" sz="1850" dirty="0">
                <a:solidFill>
                  <a:srgbClr val="03141C"/>
                </a:solidFill>
                <a:latin typeface="Arial-Regular" pitchFamily="34" charset="0"/>
                <a:ea typeface="Arial-Regular" pitchFamily="34" charset="-122"/>
                <a:cs typeface="Arial-Regular" pitchFamily="34" charset="-120"/>
              </a:rPr>
              <a:t>Skepticism regarding the efficacy of therapy in the metaverse exists across all ages.</a:t>
            </a:r>
            <a:endParaRPr lang="en-US" sz="1850" dirty="0"/>
          </a:p>
        </p:txBody>
      </p:sp>
      <p:sp>
        <p:nvSpPr>
          <p:cNvPr id="8" name="Text 1"/>
          <p:cNvSpPr/>
          <p:nvPr/>
        </p:nvSpPr>
        <p:spPr>
          <a:xfrm>
            <a:off x="6592824" y="3246120"/>
            <a:ext cx="1984248" cy="2478024"/>
          </a:xfrm>
          <a:prstGeom prst="rect">
            <a:avLst/>
          </a:prstGeom>
          <a:noFill/>
        </p:spPr>
        <p:txBody>
          <a:bodyPr wrap="square" lIns="0" tIns="0" rIns="0" bIns="0" rtlCol="0" anchor="t"/>
          <a:lstStyle/>
          <a:p>
            <a:pPr marL="0" indent="0" algn="ctr">
              <a:lnSpc>
                <a:spcPts val="2780"/>
              </a:lnSpc>
              <a:buNone/>
            </a:pPr>
            <a:r>
              <a:rPr lang="en-US" sz="1850" dirty="0">
                <a:solidFill>
                  <a:srgbClr val="03141C"/>
                </a:solidFill>
                <a:latin typeface="Arial-Regular" pitchFamily="34" charset="0"/>
                <a:ea typeface="Arial-Regular" pitchFamily="34" charset="-122"/>
                <a:cs typeface="Arial-Regular" pitchFamily="34" charset="-120"/>
              </a:rPr>
              <a:t>Rare users benefit the least and remain uncertain about the metaverse’s psychological impact.</a:t>
            </a:r>
            <a:endParaRPr lang="en-US" sz="1850" dirty="0"/>
          </a:p>
        </p:txBody>
      </p:sp>
      <p:sp>
        <p:nvSpPr>
          <p:cNvPr id="9" name="Text 2"/>
          <p:cNvSpPr/>
          <p:nvPr/>
        </p:nvSpPr>
        <p:spPr>
          <a:xfrm>
            <a:off x="832104" y="2011680"/>
            <a:ext cx="8010144" cy="832104"/>
          </a:xfrm>
          <a:prstGeom prst="rect">
            <a:avLst/>
          </a:prstGeom>
          <a:noFill/>
        </p:spPr>
        <p:txBody>
          <a:bodyPr wrap="none" lIns="0" tIns="0" rIns="0" bIns="0" rtlCol="0" anchor="t"/>
          <a:lstStyle/>
          <a:p>
            <a:pPr marL="0" indent="0" algn="l">
              <a:lnSpc>
                <a:spcPts val="6500"/>
              </a:lnSpc>
              <a:buNone/>
            </a:pPr>
            <a:r>
              <a:rPr lang="en-US" sz="4640" dirty="0">
                <a:solidFill>
                  <a:srgbClr val="011C2A"/>
                </a:solidFill>
                <a:latin typeface="思源黑体-思源黑体-Bold" pitchFamily="34" charset="0"/>
                <a:ea typeface="思源黑体-思源黑体-Bold" pitchFamily="34" charset="-122"/>
                <a:cs typeface="思源黑体-思源黑体-Bold" pitchFamily="34" charset="-120"/>
              </a:rPr>
              <a:t>Key Takeaways</a:t>
            </a:r>
            <a:endParaRPr lang="en-US" sz="4640" dirty="0"/>
          </a:p>
        </p:txBody>
      </p:sp>
      <p:sp>
        <p:nvSpPr>
          <p:cNvPr id="10" name="Text 3"/>
          <p:cNvSpPr/>
          <p:nvPr/>
        </p:nvSpPr>
        <p:spPr>
          <a:xfrm>
            <a:off x="1097280" y="3246120"/>
            <a:ext cx="1984248" cy="2834640"/>
          </a:xfrm>
          <a:prstGeom prst="rect">
            <a:avLst/>
          </a:prstGeom>
          <a:noFill/>
        </p:spPr>
        <p:txBody>
          <a:bodyPr wrap="square" lIns="0" tIns="0" rIns="0" bIns="0" rtlCol="0" anchor="t"/>
          <a:lstStyle/>
          <a:p>
            <a:pPr marL="0" indent="0" algn="ctr">
              <a:lnSpc>
                <a:spcPts val="2780"/>
              </a:lnSpc>
              <a:buNone/>
            </a:pPr>
            <a:r>
              <a:rPr lang="en-US" sz="1850" dirty="0">
                <a:solidFill>
                  <a:srgbClr val="03141C"/>
                </a:solidFill>
                <a:latin typeface="Arial-Regular" pitchFamily="34" charset="0"/>
                <a:ea typeface="Arial-Regular" pitchFamily="34" charset="-122"/>
                <a:cs typeface="Arial-Regular" pitchFamily="34" charset="-120"/>
              </a:rPr>
              <a:t>Frequent users enjoy more psychological benefits (social ease, stress relief) but also higher identity fusion.</a:t>
            </a:r>
            <a:endParaRPr lang="en-US" sz="185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2"/>
          <a:stretch>
            <a:fillRect/>
          </a:stretch>
        </p:blipFill>
        <p:spPr>
          <a:xfrm>
            <a:off x="0" y="0"/>
            <a:ext cx="14630400" cy="8238744"/>
          </a:xfrm>
          <a:prstGeom prst="rect">
            <a:avLst/>
          </a:prstGeom>
        </p:spPr>
      </p:pic>
      <p:pic>
        <p:nvPicPr>
          <p:cNvPr id="4" name="Image 2" descr="preencoded.png"/>
          <p:cNvPicPr>
            <a:picLocks noChangeAspect="1"/>
          </p:cNvPicPr>
          <p:nvPr/>
        </p:nvPicPr>
        <p:blipFill>
          <a:blip r:embed="rId3"/>
          <a:stretch>
            <a:fillRect/>
          </a:stretch>
        </p:blipFill>
        <p:spPr>
          <a:xfrm>
            <a:off x="832104" y="7022592"/>
            <a:ext cx="12984480" cy="36576"/>
          </a:xfrm>
          <a:prstGeom prst="rect">
            <a:avLst/>
          </a:prstGeom>
        </p:spPr>
      </p:pic>
      <p:sp>
        <p:nvSpPr>
          <p:cNvPr id="5" name="Text 0"/>
          <p:cNvSpPr/>
          <p:nvPr/>
        </p:nvSpPr>
        <p:spPr>
          <a:xfrm>
            <a:off x="832104" y="923544"/>
            <a:ext cx="12984480" cy="1655064"/>
          </a:xfrm>
          <a:prstGeom prst="rect">
            <a:avLst/>
          </a:prstGeom>
          <a:noFill/>
        </p:spPr>
        <p:txBody>
          <a:bodyPr wrap="none" lIns="0" tIns="0" rIns="0" bIns="0" rtlCol="0" anchor="t"/>
          <a:lstStyle/>
          <a:p>
            <a:pPr marL="0" indent="0" algn="l">
              <a:lnSpc>
                <a:spcPts val="13000"/>
              </a:lnSpc>
              <a:buNone/>
            </a:pPr>
            <a:r>
              <a:rPr lang="en-US" sz="9290" dirty="0">
                <a:solidFill>
                  <a:srgbClr val="011C2A"/>
                </a:solidFill>
                <a:latin typeface="思源黑体-思源黑体-Bold" pitchFamily="34" charset="0"/>
                <a:ea typeface="思源黑体-思源黑体-Bold" pitchFamily="34" charset="-122"/>
                <a:cs typeface="思源黑体-思源黑体-Bold" pitchFamily="34" charset="-120"/>
              </a:rPr>
              <a:t>04</a:t>
            </a:r>
            <a:endParaRPr lang="en-US" sz="9290" dirty="0"/>
          </a:p>
        </p:txBody>
      </p:sp>
      <p:sp>
        <p:nvSpPr>
          <p:cNvPr id="6" name="Text 1"/>
          <p:cNvSpPr/>
          <p:nvPr/>
        </p:nvSpPr>
        <p:spPr>
          <a:xfrm>
            <a:off x="832104" y="2834640"/>
            <a:ext cx="12984480" cy="356616"/>
          </a:xfrm>
          <a:prstGeom prst="rect">
            <a:avLst/>
          </a:prstGeom>
          <a:noFill/>
        </p:spPr>
        <p:txBody>
          <a:bodyPr wrap="none" lIns="0" tIns="0" rIns="0" bIns="0" rtlCol="0" anchor="t"/>
          <a:lstStyle/>
          <a:p>
            <a:pPr marL="0" indent="0" algn="l">
              <a:lnSpc>
                <a:spcPts val="2780"/>
              </a:lnSpc>
              <a:buNone/>
            </a:pPr>
            <a:endParaRPr lang="en-US" sz="1850" dirty="0"/>
          </a:p>
        </p:txBody>
      </p:sp>
      <p:sp>
        <p:nvSpPr>
          <p:cNvPr id="7" name="Text 2"/>
          <p:cNvSpPr/>
          <p:nvPr/>
        </p:nvSpPr>
        <p:spPr>
          <a:xfrm>
            <a:off x="832104" y="5934456"/>
            <a:ext cx="12984480" cy="832104"/>
          </a:xfrm>
          <a:prstGeom prst="rect">
            <a:avLst/>
          </a:prstGeom>
          <a:noFill/>
        </p:spPr>
        <p:txBody>
          <a:bodyPr wrap="none" lIns="0" tIns="0" rIns="0" bIns="0" rtlCol="0" anchor="t"/>
          <a:lstStyle/>
          <a:p>
            <a:pPr marL="0" indent="0" algn="l">
              <a:lnSpc>
                <a:spcPts val="6500"/>
              </a:lnSpc>
              <a:buNone/>
            </a:pPr>
            <a:r>
              <a:rPr lang="en-US" sz="4640" dirty="0">
                <a:solidFill>
                  <a:srgbClr val="011C2A"/>
                </a:solidFill>
                <a:latin typeface="思源黑体-思源黑体-Bold" pitchFamily="34" charset="0"/>
                <a:ea typeface="思源黑体-思源黑体-Bold" pitchFamily="34" charset="-122"/>
                <a:cs typeface="思源黑体-思源黑体-Bold" pitchFamily="34" charset="-120"/>
              </a:rPr>
              <a:t>Methodology</a:t>
            </a:r>
            <a:endParaRPr lang="en-US" sz="4640" dirty="0"/>
          </a:p>
        </p:txBody>
      </p:sp>
      <p:sp>
        <p:nvSpPr>
          <p:cNvPr id="8" name="Text 3"/>
          <p:cNvSpPr/>
          <p:nvPr/>
        </p:nvSpPr>
        <p:spPr>
          <a:xfrm>
            <a:off x="832104" y="3456432"/>
            <a:ext cx="12984480" cy="356616"/>
          </a:xfrm>
          <a:prstGeom prst="rect">
            <a:avLst/>
          </a:prstGeom>
          <a:noFill/>
        </p:spPr>
        <p:txBody>
          <a:bodyPr wrap="none" lIns="0" tIns="0" rIns="0" bIns="0" rtlCol="0" anchor="t"/>
          <a:lstStyle/>
          <a:p>
            <a:pPr marL="0" indent="0" algn="l">
              <a:lnSpc>
                <a:spcPts val="2780"/>
              </a:lnSpc>
              <a:buNone/>
            </a:pPr>
            <a:endParaRPr lang="en-US" sz="1850" dirty="0"/>
          </a:p>
        </p:txBody>
      </p:sp>
      <p:sp>
        <p:nvSpPr>
          <p:cNvPr id="9" name="Text 4"/>
          <p:cNvSpPr/>
          <p:nvPr/>
        </p:nvSpPr>
        <p:spPr>
          <a:xfrm>
            <a:off x="832104" y="4078224"/>
            <a:ext cx="12984480" cy="356616"/>
          </a:xfrm>
          <a:prstGeom prst="rect">
            <a:avLst/>
          </a:prstGeom>
          <a:noFill/>
        </p:spPr>
        <p:txBody>
          <a:bodyPr wrap="none" lIns="0" tIns="0" rIns="0" bIns="0" rtlCol="0" anchor="t"/>
          <a:lstStyle/>
          <a:p>
            <a:pPr marL="0" indent="0" algn="l">
              <a:lnSpc>
                <a:spcPts val="2780"/>
              </a:lnSpc>
              <a:buNone/>
            </a:pPr>
            <a:endParaRPr lang="en-US" sz="1850" dirty="0"/>
          </a:p>
        </p:txBody>
      </p:sp>
      <p:sp>
        <p:nvSpPr>
          <p:cNvPr id="10" name="Text 5"/>
          <p:cNvSpPr/>
          <p:nvPr/>
        </p:nvSpPr>
        <p:spPr>
          <a:xfrm>
            <a:off x="832104" y="4700016"/>
            <a:ext cx="12984480" cy="356616"/>
          </a:xfrm>
          <a:prstGeom prst="rect">
            <a:avLst/>
          </a:prstGeom>
          <a:noFill/>
        </p:spPr>
        <p:txBody>
          <a:bodyPr wrap="none" lIns="0" tIns="0" rIns="0" bIns="0" rtlCol="0" anchor="t"/>
          <a:lstStyle/>
          <a:p>
            <a:pPr marL="0" indent="0" algn="l">
              <a:lnSpc>
                <a:spcPts val="2780"/>
              </a:lnSpc>
              <a:buNone/>
            </a:pPr>
            <a:endParaRPr lang="en-US" sz="1850" dirty="0"/>
          </a:p>
        </p:txBody>
      </p:sp>
      <p:sp>
        <p:nvSpPr>
          <p:cNvPr id="11" name="Text 6"/>
          <p:cNvSpPr/>
          <p:nvPr/>
        </p:nvSpPr>
        <p:spPr>
          <a:xfrm>
            <a:off x="832104" y="5312664"/>
            <a:ext cx="12984480" cy="356616"/>
          </a:xfrm>
          <a:prstGeom prst="rect">
            <a:avLst/>
          </a:prstGeom>
          <a:noFill/>
        </p:spPr>
        <p:txBody>
          <a:bodyPr wrap="none" lIns="0" tIns="0" rIns="0" bIns="0" rtlCol="0" anchor="t"/>
          <a:lstStyle/>
          <a:p>
            <a:pPr marL="0" indent="0" algn="l">
              <a:lnSpc>
                <a:spcPts val="2780"/>
              </a:lnSpc>
              <a:buNone/>
            </a:pPr>
            <a:endParaRPr lang="en-US" sz="185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586216"/>
          </a:xfrm>
          <a:prstGeom prst="rect">
            <a:avLst/>
          </a:prstGeom>
        </p:spPr>
      </p:pic>
      <p:pic>
        <p:nvPicPr>
          <p:cNvPr id="3" name="Image 1" descr="preencoded.png"/>
          <p:cNvPicPr>
            <a:picLocks noChangeAspect="1"/>
          </p:cNvPicPr>
          <p:nvPr/>
        </p:nvPicPr>
        <p:blipFill>
          <a:blip r:embed="rId2"/>
          <a:stretch>
            <a:fillRect/>
          </a:stretch>
        </p:blipFill>
        <p:spPr>
          <a:xfrm>
            <a:off x="5047488" y="2569464"/>
            <a:ext cx="4544568" cy="4544568"/>
          </a:xfrm>
          <a:prstGeom prst="rect">
            <a:avLst/>
          </a:prstGeom>
        </p:spPr>
      </p:pic>
      <p:pic>
        <p:nvPicPr>
          <p:cNvPr id="4" name="Image 2" descr="preencoded.png"/>
          <p:cNvPicPr>
            <a:picLocks noChangeAspect="1"/>
          </p:cNvPicPr>
          <p:nvPr/>
        </p:nvPicPr>
        <p:blipFill>
          <a:blip r:embed="rId3"/>
          <a:stretch>
            <a:fillRect/>
          </a:stretch>
        </p:blipFill>
        <p:spPr>
          <a:xfrm>
            <a:off x="5047488" y="2569464"/>
            <a:ext cx="4544568" cy="4544568"/>
          </a:xfrm>
          <a:prstGeom prst="rect">
            <a:avLst/>
          </a:prstGeom>
        </p:spPr>
      </p:pic>
      <p:pic>
        <p:nvPicPr>
          <p:cNvPr id="5" name="Image 3" descr="preencoded.png"/>
          <p:cNvPicPr>
            <a:picLocks noChangeAspect="1"/>
          </p:cNvPicPr>
          <p:nvPr/>
        </p:nvPicPr>
        <p:blipFill>
          <a:blip r:embed="rId4"/>
          <a:stretch>
            <a:fillRect/>
          </a:stretch>
        </p:blipFill>
        <p:spPr>
          <a:xfrm>
            <a:off x="5047488" y="2569464"/>
            <a:ext cx="4544568" cy="4544568"/>
          </a:xfrm>
          <a:prstGeom prst="rect">
            <a:avLst/>
          </a:prstGeom>
        </p:spPr>
      </p:pic>
      <p:pic>
        <p:nvPicPr>
          <p:cNvPr id="6" name="Image 4" descr="preencoded.png"/>
          <p:cNvPicPr>
            <a:picLocks noChangeAspect="1"/>
          </p:cNvPicPr>
          <p:nvPr/>
        </p:nvPicPr>
        <p:blipFill>
          <a:blip r:embed="rId5"/>
          <a:stretch>
            <a:fillRect/>
          </a:stretch>
        </p:blipFill>
        <p:spPr>
          <a:xfrm>
            <a:off x="5047488" y="2569464"/>
            <a:ext cx="4544568" cy="4544568"/>
          </a:xfrm>
          <a:prstGeom prst="rect">
            <a:avLst/>
          </a:prstGeom>
        </p:spPr>
      </p:pic>
      <p:sp>
        <p:nvSpPr>
          <p:cNvPr id="7" name="Text 0"/>
          <p:cNvSpPr/>
          <p:nvPr/>
        </p:nvSpPr>
        <p:spPr>
          <a:xfrm>
            <a:off x="8540496" y="3703320"/>
            <a:ext cx="173736" cy="448056"/>
          </a:xfrm>
          <a:prstGeom prst="rect">
            <a:avLst/>
          </a:prstGeom>
          <a:noFill/>
        </p:spPr>
        <p:txBody>
          <a:bodyPr wrap="none" lIns="0" tIns="0" rIns="0" bIns="0" rtlCol="0" anchor="t"/>
          <a:lstStyle/>
          <a:p>
            <a:pPr marL="0" indent="0" algn="l">
              <a:lnSpc>
                <a:spcPts val="3480"/>
              </a:lnSpc>
              <a:buNone/>
            </a:pPr>
            <a:r>
              <a:rPr lang="en-US" sz="2320" dirty="0">
                <a:solidFill>
                  <a:srgbClr val="404040"/>
                </a:solidFill>
                <a:latin typeface="Arial-Regular" pitchFamily="34" charset="0"/>
                <a:ea typeface="Arial-Regular" pitchFamily="34" charset="-122"/>
                <a:cs typeface="Arial-Regular" pitchFamily="34" charset="-120"/>
              </a:rPr>
              <a:t>2</a:t>
            </a:r>
            <a:endParaRPr lang="en-US" sz="2320" dirty="0"/>
          </a:p>
        </p:txBody>
      </p:sp>
      <p:sp>
        <p:nvSpPr>
          <p:cNvPr id="8" name="Text 1"/>
          <p:cNvSpPr/>
          <p:nvPr/>
        </p:nvSpPr>
        <p:spPr>
          <a:xfrm>
            <a:off x="6318504" y="3319272"/>
            <a:ext cx="173736" cy="448056"/>
          </a:xfrm>
          <a:prstGeom prst="rect">
            <a:avLst/>
          </a:prstGeom>
          <a:noFill/>
        </p:spPr>
        <p:txBody>
          <a:bodyPr wrap="none" lIns="0" tIns="0" rIns="0" bIns="0" rtlCol="0" anchor="t"/>
          <a:lstStyle/>
          <a:p>
            <a:pPr marL="0" indent="0" algn="l">
              <a:lnSpc>
                <a:spcPts val="3480"/>
              </a:lnSpc>
              <a:buNone/>
            </a:pPr>
            <a:r>
              <a:rPr lang="en-US" sz="2320" dirty="0">
                <a:solidFill>
                  <a:srgbClr val="404040"/>
                </a:solidFill>
                <a:latin typeface="Arial-Regular" pitchFamily="34" charset="0"/>
                <a:ea typeface="Arial-Regular" pitchFamily="34" charset="-122"/>
                <a:cs typeface="Arial-Regular" pitchFamily="34" charset="-120"/>
              </a:rPr>
              <a:t>1</a:t>
            </a:r>
            <a:endParaRPr lang="en-US" sz="2320" dirty="0"/>
          </a:p>
        </p:txBody>
      </p:sp>
      <p:sp>
        <p:nvSpPr>
          <p:cNvPr id="9" name="Text 2"/>
          <p:cNvSpPr/>
          <p:nvPr/>
        </p:nvSpPr>
        <p:spPr>
          <a:xfrm>
            <a:off x="5934456" y="5532120"/>
            <a:ext cx="173736" cy="448056"/>
          </a:xfrm>
          <a:prstGeom prst="rect">
            <a:avLst/>
          </a:prstGeom>
          <a:noFill/>
        </p:spPr>
        <p:txBody>
          <a:bodyPr wrap="none" lIns="0" tIns="0" rIns="0" bIns="0" rtlCol="0" anchor="t"/>
          <a:lstStyle/>
          <a:p>
            <a:pPr marL="0" indent="0" algn="l">
              <a:lnSpc>
                <a:spcPts val="3480"/>
              </a:lnSpc>
              <a:buNone/>
            </a:pPr>
            <a:r>
              <a:rPr lang="en-US" sz="2320" dirty="0">
                <a:solidFill>
                  <a:srgbClr val="404040"/>
                </a:solidFill>
                <a:latin typeface="Arial-Regular" pitchFamily="34" charset="0"/>
                <a:ea typeface="Arial-Regular" pitchFamily="34" charset="-122"/>
                <a:cs typeface="Arial-Regular" pitchFamily="34" charset="-120"/>
              </a:rPr>
              <a:t>4</a:t>
            </a:r>
            <a:endParaRPr lang="en-US" sz="2320" dirty="0"/>
          </a:p>
        </p:txBody>
      </p:sp>
      <p:sp>
        <p:nvSpPr>
          <p:cNvPr id="10" name="Text 3"/>
          <p:cNvSpPr/>
          <p:nvPr/>
        </p:nvSpPr>
        <p:spPr>
          <a:xfrm>
            <a:off x="8147304" y="5925312"/>
            <a:ext cx="173736" cy="448056"/>
          </a:xfrm>
          <a:prstGeom prst="rect">
            <a:avLst/>
          </a:prstGeom>
          <a:noFill/>
        </p:spPr>
        <p:txBody>
          <a:bodyPr wrap="none" lIns="0" tIns="0" rIns="0" bIns="0" rtlCol="0" anchor="t"/>
          <a:lstStyle/>
          <a:p>
            <a:pPr marL="0" indent="0" algn="l">
              <a:lnSpc>
                <a:spcPts val="3480"/>
              </a:lnSpc>
              <a:buNone/>
            </a:pPr>
            <a:r>
              <a:rPr lang="en-US" sz="2320" dirty="0">
                <a:solidFill>
                  <a:srgbClr val="404040"/>
                </a:solidFill>
                <a:latin typeface="Arial-Regular" pitchFamily="34" charset="0"/>
                <a:ea typeface="Arial-Regular" pitchFamily="34" charset="-122"/>
                <a:cs typeface="Arial-Regular" pitchFamily="34" charset="-120"/>
              </a:rPr>
              <a:t>3</a:t>
            </a:r>
            <a:endParaRPr lang="en-US" sz="2320" dirty="0"/>
          </a:p>
        </p:txBody>
      </p:sp>
      <p:sp>
        <p:nvSpPr>
          <p:cNvPr id="11" name="Text 4"/>
          <p:cNvSpPr/>
          <p:nvPr/>
        </p:nvSpPr>
        <p:spPr>
          <a:xfrm>
            <a:off x="950976" y="2011680"/>
            <a:ext cx="3986784" cy="1773936"/>
          </a:xfrm>
          <a:prstGeom prst="rect">
            <a:avLst/>
          </a:prstGeom>
          <a:noFill/>
        </p:spPr>
        <p:txBody>
          <a:bodyPr wrap="square" lIns="0" tIns="0" rIns="0" bIns="0" rtlCol="0" anchor="t"/>
          <a:lstStyle/>
          <a:p>
            <a:pPr marL="0" indent="0" algn="r">
              <a:lnSpc>
                <a:spcPts val="2780"/>
              </a:lnSpc>
              <a:buNone/>
            </a:pPr>
            <a:r>
              <a:rPr lang="en-US" sz="1850" dirty="0">
                <a:solidFill>
                  <a:srgbClr val="03141C"/>
                </a:solidFill>
                <a:latin typeface="Arial-Regular" pitchFamily="34" charset="0"/>
                <a:ea typeface="Arial-Regular" pitchFamily="34" charset="-122"/>
                <a:cs typeface="Arial-Regular" pitchFamily="34" charset="-120"/>
              </a:rPr>
              <a:t>The data was collected using a systematic questionnaire that was modified to assess people’s perceptions, awareness, and attitudes towards the Metaverse.</a:t>
            </a:r>
            <a:endParaRPr lang="en-US" sz="1850" dirty="0"/>
          </a:p>
        </p:txBody>
      </p:sp>
      <p:sp>
        <p:nvSpPr>
          <p:cNvPr id="12" name="Text 5"/>
          <p:cNvSpPr/>
          <p:nvPr/>
        </p:nvSpPr>
        <p:spPr>
          <a:xfrm>
            <a:off x="9710928" y="2011680"/>
            <a:ext cx="3986784" cy="1773936"/>
          </a:xfrm>
          <a:prstGeom prst="rect">
            <a:avLst/>
          </a:prstGeom>
          <a:noFill/>
        </p:spPr>
        <p:txBody>
          <a:bodyPr wrap="square" lIns="0" tIns="0" rIns="0" bIns="0" rtlCol="0" anchor="t"/>
          <a:lstStyle/>
          <a:p>
            <a:pPr marL="0" indent="0" algn="l">
              <a:lnSpc>
                <a:spcPts val="2780"/>
              </a:lnSpc>
              <a:buNone/>
            </a:pPr>
            <a:r>
              <a:rPr lang="en-US" sz="1850" dirty="0">
                <a:solidFill>
                  <a:srgbClr val="03141C"/>
                </a:solidFill>
                <a:latin typeface="Arial-Regular" pitchFamily="34" charset="0"/>
                <a:ea typeface="Arial-Regular" pitchFamily="34" charset="-122"/>
                <a:cs typeface="Arial-Regular" pitchFamily="34" charset="-120"/>
              </a:rPr>
              <a:t>The tool consisted of a set of closed-ended statements, each rated on a 5-point Likert scale ranging from “Strongly Disagree” to “Strongly Agree.”</a:t>
            </a:r>
            <a:endParaRPr lang="en-US" sz="1850" dirty="0"/>
          </a:p>
        </p:txBody>
      </p:sp>
      <p:sp>
        <p:nvSpPr>
          <p:cNvPr id="13" name="Text 6"/>
          <p:cNvSpPr/>
          <p:nvPr/>
        </p:nvSpPr>
        <p:spPr>
          <a:xfrm>
            <a:off x="950976" y="5111496"/>
            <a:ext cx="3986784" cy="2130552"/>
          </a:xfrm>
          <a:prstGeom prst="rect">
            <a:avLst/>
          </a:prstGeom>
          <a:noFill/>
        </p:spPr>
        <p:txBody>
          <a:bodyPr wrap="square" lIns="0" tIns="0" rIns="0" bIns="0" rtlCol="0" anchor="t"/>
          <a:lstStyle/>
          <a:p>
            <a:pPr marL="0" indent="0" algn="r">
              <a:lnSpc>
                <a:spcPts val="2780"/>
              </a:lnSpc>
              <a:buNone/>
            </a:pPr>
            <a:r>
              <a:rPr lang="en-US" sz="1850" dirty="0">
                <a:solidFill>
                  <a:srgbClr val="03141C"/>
                </a:solidFill>
                <a:latin typeface="Arial-Regular" pitchFamily="34" charset="0"/>
                <a:ea typeface="Arial-Regular" pitchFamily="34" charset="-122"/>
                <a:cs typeface="Arial-Regular" pitchFamily="34" charset="-120"/>
              </a:rPr>
              <a:t>The questionnaire was made to be unambiguous, unbiased, and complete so that the respondents could express a range of views while maintaining data collection consistency.</a:t>
            </a:r>
            <a:endParaRPr lang="en-US" sz="1850" dirty="0"/>
          </a:p>
        </p:txBody>
      </p:sp>
      <p:sp>
        <p:nvSpPr>
          <p:cNvPr id="14" name="Text 7"/>
          <p:cNvSpPr/>
          <p:nvPr/>
        </p:nvSpPr>
        <p:spPr>
          <a:xfrm>
            <a:off x="832104" y="649224"/>
            <a:ext cx="12984480" cy="832104"/>
          </a:xfrm>
          <a:prstGeom prst="rect">
            <a:avLst/>
          </a:prstGeom>
          <a:noFill/>
        </p:spPr>
        <p:txBody>
          <a:bodyPr wrap="none" lIns="0" tIns="0" rIns="0" bIns="0" rtlCol="0" anchor="t"/>
          <a:lstStyle/>
          <a:p>
            <a:pPr marL="0" indent="0" algn="l">
              <a:lnSpc>
                <a:spcPts val="6500"/>
              </a:lnSpc>
              <a:buNone/>
            </a:pPr>
            <a:r>
              <a:rPr lang="en-US" sz="4640" dirty="0">
                <a:solidFill>
                  <a:srgbClr val="011C2A"/>
                </a:solidFill>
                <a:latin typeface="思源黑体-思源黑体-Bold" pitchFamily="34" charset="0"/>
                <a:ea typeface="思源黑体-思源黑体-Bold" pitchFamily="34" charset="-122"/>
                <a:cs typeface="思源黑体-思源黑体-Bold" pitchFamily="34" charset="-120"/>
              </a:rPr>
              <a:t>Form Design</a:t>
            </a:r>
            <a:endParaRPr lang="en-US" sz="4640" dirty="0"/>
          </a:p>
        </p:txBody>
      </p:sp>
      <p:sp>
        <p:nvSpPr>
          <p:cNvPr id="15" name="Text 8"/>
          <p:cNvSpPr/>
          <p:nvPr/>
        </p:nvSpPr>
        <p:spPr>
          <a:xfrm>
            <a:off x="9710928" y="4398264"/>
            <a:ext cx="3986784" cy="3547872"/>
          </a:xfrm>
          <a:prstGeom prst="rect">
            <a:avLst/>
          </a:prstGeom>
          <a:noFill/>
        </p:spPr>
        <p:txBody>
          <a:bodyPr wrap="square" lIns="0" tIns="0" rIns="0" bIns="0" rtlCol="0" anchor="t"/>
          <a:lstStyle/>
          <a:p>
            <a:pPr marL="0" indent="0" algn="l">
              <a:lnSpc>
                <a:spcPts val="2780"/>
              </a:lnSpc>
              <a:buNone/>
            </a:pPr>
            <a:r>
              <a:rPr lang="en-US" sz="1850" dirty="0">
                <a:solidFill>
                  <a:srgbClr val="03141C"/>
                </a:solidFill>
                <a:latin typeface="Arial-Regular" pitchFamily="34" charset="0"/>
                <a:ea typeface="Arial-Regular" pitchFamily="34" charset="-122"/>
                <a:cs typeface="Arial-Regular" pitchFamily="34" charset="-120"/>
              </a:rPr>
              <a:t>The questionnaire was designed to assess a number of dimensions, including:</a:t>
            </a:r>
            <a:endParaRPr lang="en-US" sz="1850" dirty="0"/>
          </a:p>
          <a:p>
            <a:pPr marL="0" indent="0" algn="l">
              <a:lnSpc>
                <a:spcPts val="2780"/>
              </a:lnSpc>
              <a:buNone/>
            </a:pPr>
            <a:r>
              <a:rPr lang="en-US" sz="1850" dirty="0">
                <a:solidFill>
                  <a:srgbClr val="03141C"/>
                </a:solidFill>
                <a:latin typeface="Arial-Regular" pitchFamily="34" charset="0"/>
                <a:ea typeface="Arial-Regular" pitchFamily="34" charset="-122"/>
                <a:cs typeface="Arial-Regular" pitchFamily="34" charset="-120"/>
              </a:rPr>
              <a:t> •A research on the Metaverse</a:t>
            </a:r>
            <a:endParaRPr lang="en-US" sz="1850" dirty="0"/>
          </a:p>
          <a:p>
            <a:pPr marL="0" indent="0" algn="l">
              <a:lnSpc>
                <a:spcPts val="2780"/>
              </a:lnSpc>
              <a:buNone/>
            </a:pPr>
            <a:r>
              <a:rPr lang="en-US" sz="1850" dirty="0">
                <a:solidFill>
                  <a:srgbClr val="03141C"/>
                </a:solidFill>
                <a:latin typeface="Arial-Regular" pitchFamily="34" charset="0"/>
                <a:ea typeface="Arial-Regular" pitchFamily="34" charset="-122"/>
                <a:cs typeface="Arial-Regular" pitchFamily="34" charset="-120"/>
              </a:rPr>
              <a:t> •Identified strengths and weaknesses</a:t>
            </a:r>
            <a:endParaRPr lang="en-US" sz="1850" dirty="0"/>
          </a:p>
          <a:p>
            <a:pPr marL="0" indent="0" algn="l">
              <a:lnSpc>
                <a:spcPts val="2780"/>
              </a:lnSpc>
              <a:buNone/>
            </a:pPr>
            <a:r>
              <a:rPr lang="en-US" sz="1850" dirty="0">
                <a:solidFill>
                  <a:srgbClr val="03141C"/>
                </a:solidFill>
                <a:latin typeface="Arial-Regular" pitchFamily="34" charset="0"/>
                <a:ea typeface="Arial-Regular" pitchFamily="34" charset="-122"/>
                <a:cs typeface="Arial-Regular" pitchFamily="34" charset="-120"/>
              </a:rPr>
              <a:t> •Possible uses in everyday life and classrooms</a:t>
            </a:r>
            <a:endParaRPr lang="en-US" sz="1850" dirty="0"/>
          </a:p>
          <a:p>
            <a:pPr marL="0" indent="0" algn="l">
              <a:lnSpc>
                <a:spcPts val="2780"/>
              </a:lnSpc>
              <a:buNone/>
            </a:pPr>
            <a:r>
              <a:rPr lang="en-US" sz="1850" dirty="0">
                <a:solidFill>
                  <a:srgbClr val="03141C"/>
                </a:solidFill>
                <a:latin typeface="Arial-Regular" pitchFamily="34" charset="0"/>
                <a:ea typeface="Arial-Regular" pitchFamily="34" charset="-122"/>
                <a:cs typeface="Arial-Regular" pitchFamily="34" charset="-120"/>
              </a:rPr>
              <a:t> •Issues pertaining to privacy, security, and societal implications</a:t>
            </a:r>
            <a:endParaRPr lang="en-US" sz="185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38744"/>
          </a:xfrm>
          <a:prstGeom prst="rect">
            <a:avLst/>
          </a:prstGeom>
        </p:spPr>
      </p:pic>
      <p:sp>
        <p:nvSpPr>
          <p:cNvPr id="3" name="Text 0"/>
          <p:cNvSpPr/>
          <p:nvPr/>
        </p:nvSpPr>
        <p:spPr>
          <a:xfrm>
            <a:off x="10963656" y="2304288"/>
            <a:ext cx="2715768" cy="4956048"/>
          </a:xfrm>
          <a:prstGeom prst="rect">
            <a:avLst/>
          </a:prstGeom>
          <a:noFill/>
        </p:spPr>
        <p:txBody>
          <a:bodyPr wrap="square" lIns="0" tIns="0" rIns="0" bIns="0" rtlCol="0" anchor="t"/>
          <a:lstStyle/>
          <a:p>
            <a:pPr marL="0" indent="0" algn="ctr">
              <a:lnSpc>
                <a:spcPts val="2780"/>
              </a:lnSpc>
              <a:buNone/>
            </a:pPr>
            <a:r>
              <a:rPr lang="en-US" sz="1850" dirty="0">
                <a:solidFill>
                  <a:srgbClr val="03141C"/>
                </a:solidFill>
                <a:latin typeface="Arial-Regular" pitchFamily="34" charset="0"/>
                <a:ea typeface="Arial-Regular" pitchFamily="34" charset="-122"/>
                <a:cs typeface="Arial-Regular" pitchFamily="34" charset="-120"/>
              </a:rPr>
              <a:t>Once the data collection process was complete, the responses were extracted in CSV format for further analysis. Data cleansing was conducted to eliminate any invalid or incomplete responses, and the cleansed dataset was utilized for quantitative analysis in the form of frequency distributions and trend analysis.</a:t>
            </a:r>
            <a:endParaRPr lang="en-US" sz="1850" dirty="0"/>
          </a:p>
        </p:txBody>
      </p:sp>
      <p:sp>
        <p:nvSpPr>
          <p:cNvPr id="4" name="Text 1"/>
          <p:cNvSpPr/>
          <p:nvPr/>
        </p:nvSpPr>
        <p:spPr>
          <a:xfrm>
            <a:off x="832104" y="850392"/>
            <a:ext cx="12984480" cy="832104"/>
          </a:xfrm>
          <a:prstGeom prst="rect">
            <a:avLst/>
          </a:prstGeom>
          <a:noFill/>
        </p:spPr>
        <p:txBody>
          <a:bodyPr wrap="none" lIns="0" tIns="0" rIns="0" bIns="0" rtlCol="0" anchor="t"/>
          <a:lstStyle/>
          <a:p>
            <a:pPr marL="0" indent="0" algn="l">
              <a:lnSpc>
                <a:spcPts val="6500"/>
              </a:lnSpc>
              <a:buNone/>
            </a:pPr>
            <a:r>
              <a:rPr lang="en-US" sz="4640" dirty="0">
                <a:solidFill>
                  <a:srgbClr val="011C2A"/>
                </a:solidFill>
                <a:latin typeface="思源黑体-思源黑体-Bold" pitchFamily="34" charset="0"/>
                <a:ea typeface="思源黑体-思源黑体-Bold" pitchFamily="34" charset="-122"/>
                <a:cs typeface="思源黑体-思源黑体-Bold" pitchFamily="34" charset="-120"/>
              </a:rPr>
              <a:t>Gathering Feedback</a:t>
            </a:r>
            <a:endParaRPr lang="en-US" sz="4640" dirty="0"/>
          </a:p>
        </p:txBody>
      </p:sp>
      <p:sp>
        <p:nvSpPr>
          <p:cNvPr id="5" name="Text 2"/>
          <p:cNvSpPr/>
          <p:nvPr/>
        </p:nvSpPr>
        <p:spPr>
          <a:xfrm>
            <a:off x="960120" y="2304288"/>
            <a:ext cx="2715768" cy="2834640"/>
          </a:xfrm>
          <a:prstGeom prst="rect">
            <a:avLst/>
          </a:prstGeom>
          <a:noFill/>
        </p:spPr>
        <p:txBody>
          <a:bodyPr wrap="square" lIns="0" tIns="0" rIns="0" bIns="0" rtlCol="0" anchor="t"/>
          <a:lstStyle/>
          <a:p>
            <a:pPr marL="0" indent="0" algn="ctr">
              <a:lnSpc>
                <a:spcPts val="2780"/>
              </a:lnSpc>
              <a:buNone/>
            </a:pPr>
            <a:r>
              <a:rPr lang="en-US" sz="1850" dirty="0">
                <a:solidFill>
                  <a:srgbClr val="03141C"/>
                </a:solidFill>
                <a:latin typeface="Arial-Regular" pitchFamily="34" charset="0"/>
                <a:ea typeface="Arial-Regular" pitchFamily="34" charset="-122"/>
                <a:cs typeface="Arial-Regular" pitchFamily="34" charset="-120"/>
              </a:rPr>
              <a:t>The responses were collected from participants using an internet-based platform that utilized a virtual survey (e.g., Google Forms or Microsoft Forms).</a:t>
            </a:r>
            <a:endParaRPr lang="en-US" sz="1850" dirty="0"/>
          </a:p>
        </p:txBody>
      </p:sp>
      <p:sp>
        <p:nvSpPr>
          <p:cNvPr id="6" name="Text 3"/>
          <p:cNvSpPr/>
          <p:nvPr/>
        </p:nvSpPr>
        <p:spPr>
          <a:xfrm>
            <a:off x="7626096" y="2304288"/>
            <a:ext cx="2715768" cy="2478024"/>
          </a:xfrm>
          <a:prstGeom prst="rect">
            <a:avLst/>
          </a:prstGeom>
          <a:noFill/>
        </p:spPr>
        <p:txBody>
          <a:bodyPr wrap="square" lIns="0" tIns="0" rIns="0" bIns="0" rtlCol="0" anchor="t"/>
          <a:lstStyle/>
          <a:p>
            <a:pPr marL="0" indent="0" algn="ctr">
              <a:lnSpc>
                <a:spcPts val="2780"/>
              </a:lnSpc>
              <a:buNone/>
            </a:pPr>
            <a:r>
              <a:rPr lang="en-US" sz="1850" dirty="0">
                <a:solidFill>
                  <a:srgbClr val="03141C"/>
                </a:solidFill>
                <a:latin typeface="Arial-Regular" pitchFamily="34" charset="0"/>
                <a:ea typeface="Arial-Regular" pitchFamily="34" charset="-122"/>
                <a:cs typeface="Arial-Regular" pitchFamily="34" charset="-120"/>
              </a:rPr>
              <a:t>The survey was available for a short period, and participation was strictly voluntary and anonymous to obtain honest and unbiased answers.</a:t>
            </a:r>
            <a:endParaRPr lang="en-US" sz="1850" dirty="0"/>
          </a:p>
        </p:txBody>
      </p:sp>
      <p:sp>
        <p:nvSpPr>
          <p:cNvPr id="7" name="Text 4"/>
          <p:cNvSpPr/>
          <p:nvPr/>
        </p:nvSpPr>
        <p:spPr>
          <a:xfrm>
            <a:off x="4297680" y="2304288"/>
            <a:ext cx="2715768" cy="2130552"/>
          </a:xfrm>
          <a:prstGeom prst="rect">
            <a:avLst/>
          </a:prstGeom>
          <a:noFill/>
        </p:spPr>
        <p:txBody>
          <a:bodyPr wrap="square" lIns="0" tIns="0" rIns="0" bIns="0" rtlCol="0" anchor="t"/>
          <a:lstStyle/>
          <a:p>
            <a:pPr marL="0" indent="0" algn="ctr">
              <a:lnSpc>
                <a:spcPts val="2780"/>
              </a:lnSpc>
              <a:buNone/>
            </a:pPr>
            <a:r>
              <a:rPr lang="en-US" sz="1850" dirty="0">
                <a:solidFill>
                  <a:srgbClr val="03141C"/>
                </a:solidFill>
                <a:latin typeface="Arial-Regular" pitchFamily="34" charset="0"/>
                <a:ea typeface="Arial-Regular" pitchFamily="34" charset="-122"/>
                <a:cs typeface="Arial-Regular" pitchFamily="34" charset="-120"/>
              </a:rPr>
              <a:t>Participants were invited via email, social media, and academic networks to offer a wide variety of demographic representation.</a:t>
            </a:r>
            <a:endParaRPr lang="en-US" sz="185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11128248"/>
          </a:xfrm>
          <a:prstGeom prst="rect">
            <a:avLst/>
          </a:prstGeom>
        </p:spPr>
      </p:pic>
      <p:pic>
        <p:nvPicPr>
          <p:cNvPr id="3" name="Image 1" descr="preencoded.png"/>
          <p:cNvPicPr>
            <a:picLocks noChangeAspect="1"/>
          </p:cNvPicPr>
          <p:nvPr/>
        </p:nvPicPr>
        <p:blipFill>
          <a:blip r:embed="rId2"/>
          <a:stretch>
            <a:fillRect/>
          </a:stretch>
        </p:blipFill>
        <p:spPr>
          <a:xfrm>
            <a:off x="0" y="0"/>
            <a:ext cx="4974336" cy="11128248"/>
          </a:xfrm>
          <a:prstGeom prst="rect">
            <a:avLst/>
          </a:prstGeom>
        </p:spPr>
      </p:pic>
      <p:pic>
        <p:nvPicPr>
          <p:cNvPr id="4" name="Image 2" descr="preencoded.png"/>
          <p:cNvPicPr>
            <a:picLocks noChangeAspect="1"/>
          </p:cNvPicPr>
          <p:nvPr/>
        </p:nvPicPr>
        <p:blipFill>
          <a:blip r:embed="rId3"/>
          <a:stretch>
            <a:fillRect/>
          </a:stretch>
        </p:blipFill>
        <p:spPr>
          <a:xfrm>
            <a:off x="9820656" y="4764024"/>
            <a:ext cx="475488" cy="475488"/>
          </a:xfrm>
          <a:prstGeom prst="rect">
            <a:avLst/>
          </a:prstGeom>
        </p:spPr>
      </p:pic>
      <p:pic>
        <p:nvPicPr>
          <p:cNvPr id="5" name="Image 3" descr="preencoded.png"/>
          <p:cNvPicPr>
            <a:picLocks noChangeAspect="1"/>
          </p:cNvPicPr>
          <p:nvPr/>
        </p:nvPicPr>
        <p:blipFill>
          <a:blip r:embed="rId3"/>
          <a:stretch>
            <a:fillRect/>
          </a:stretch>
        </p:blipFill>
        <p:spPr>
          <a:xfrm>
            <a:off x="5815584" y="1993392"/>
            <a:ext cx="475488" cy="475488"/>
          </a:xfrm>
          <a:prstGeom prst="rect">
            <a:avLst/>
          </a:prstGeom>
        </p:spPr>
      </p:pic>
      <p:pic>
        <p:nvPicPr>
          <p:cNvPr id="6" name="Image 4" descr="preencoded.png"/>
          <p:cNvPicPr>
            <a:picLocks noChangeAspect="1"/>
          </p:cNvPicPr>
          <p:nvPr/>
        </p:nvPicPr>
        <p:blipFill>
          <a:blip r:embed="rId3"/>
          <a:stretch>
            <a:fillRect/>
          </a:stretch>
        </p:blipFill>
        <p:spPr>
          <a:xfrm>
            <a:off x="9820656" y="1993392"/>
            <a:ext cx="475488" cy="475488"/>
          </a:xfrm>
          <a:prstGeom prst="rect">
            <a:avLst/>
          </a:prstGeom>
        </p:spPr>
      </p:pic>
      <p:pic>
        <p:nvPicPr>
          <p:cNvPr id="7" name="Image 5" descr="preencoded.png"/>
          <p:cNvPicPr>
            <a:picLocks noChangeAspect="1"/>
          </p:cNvPicPr>
          <p:nvPr/>
        </p:nvPicPr>
        <p:blipFill>
          <a:blip r:embed="rId3"/>
          <a:stretch>
            <a:fillRect/>
          </a:stretch>
        </p:blipFill>
        <p:spPr>
          <a:xfrm>
            <a:off x="5815584" y="4764024"/>
            <a:ext cx="475488" cy="475488"/>
          </a:xfrm>
          <a:prstGeom prst="rect">
            <a:avLst/>
          </a:prstGeom>
        </p:spPr>
      </p:pic>
      <p:sp>
        <p:nvSpPr>
          <p:cNvPr id="8" name="Text 0"/>
          <p:cNvSpPr/>
          <p:nvPr/>
        </p:nvSpPr>
        <p:spPr>
          <a:xfrm>
            <a:off x="9976104" y="4855464"/>
            <a:ext cx="173736" cy="301752"/>
          </a:xfrm>
          <a:prstGeom prst="rect">
            <a:avLst/>
          </a:prstGeom>
          <a:noFill/>
        </p:spPr>
        <p:txBody>
          <a:bodyPr wrap="none" lIns="0" tIns="0" rIns="0" bIns="0" rtlCol="0" anchor="t"/>
          <a:lstStyle/>
          <a:p>
            <a:pPr marL="0" indent="0" algn="ctr">
              <a:lnSpc>
                <a:spcPts val="2320"/>
              </a:lnSpc>
              <a:buNone/>
            </a:pPr>
            <a:r>
              <a:rPr lang="en-US" sz="2320" dirty="0">
                <a:solidFill>
                  <a:srgbClr val="404040"/>
                </a:solidFill>
                <a:latin typeface="Arial-Regular" pitchFamily="34" charset="0"/>
                <a:ea typeface="Arial-Regular" pitchFamily="34" charset="-122"/>
                <a:cs typeface="Arial-Regular" pitchFamily="34" charset="-120"/>
              </a:rPr>
              <a:t>4</a:t>
            </a:r>
            <a:endParaRPr lang="en-US" sz="2320" dirty="0"/>
          </a:p>
        </p:txBody>
      </p:sp>
      <p:sp>
        <p:nvSpPr>
          <p:cNvPr id="9" name="Text 1"/>
          <p:cNvSpPr/>
          <p:nvPr/>
        </p:nvSpPr>
        <p:spPr>
          <a:xfrm>
            <a:off x="5971032" y="2084832"/>
            <a:ext cx="173736" cy="301752"/>
          </a:xfrm>
          <a:prstGeom prst="rect">
            <a:avLst/>
          </a:prstGeom>
          <a:noFill/>
        </p:spPr>
        <p:txBody>
          <a:bodyPr wrap="none" lIns="0" tIns="0" rIns="0" bIns="0" rtlCol="0" anchor="t"/>
          <a:lstStyle/>
          <a:p>
            <a:pPr marL="0" indent="0" algn="ctr">
              <a:lnSpc>
                <a:spcPts val="2320"/>
              </a:lnSpc>
              <a:buNone/>
            </a:pPr>
            <a:r>
              <a:rPr lang="en-US" sz="2320" dirty="0">
                <a:solidFill>
                  <a:srgbClr val="404040"/>
                </a:solidFill>
                <a:latin typeface="Arial-Regular" pitchFamily="34" charset="0"/>
                <a:ea typeface="Arial-Regular" pitchFamily="34" charset="-122"/>
                <a:cs typeface="Arial-Regular" pitchFamily="34" charset="-120"/>
              </a:rPr>
              <a:t>1</a:t>
            </a:r>
            <a:endParaRPr lang="en-US" sz="2320" dirty="0"/>
          </a:p>
        </p:txBody>
      </p:sp>
      <p:sp>
        <p:nvSpPr>
          <p:cNvPr id="10" name="Text 2"/>
          <p:cNvSpPr/>
          <p:nvPr/>
        </p:nvSpPr>
        <p:spPr>
          <a:xfrm>
            <a:off x="9976104" y="2084832"/>
            <a:ext cx="173736" cy="301752"/>
          </a:xfrm>
          <a:prstGeom prst="rect">
            <a:avLst/>
          </a:prstGeom>
          <a:noFill/>
        </p:spPr>
        <p:txBody>
          <a:bodyPr wrap="none" lIns="0" tIns="0" rIns="0" bIns="0" rtlCol="0" anchor="t"/>
          <a:lstStyle/>
          <a:p>
            <a:pPr marL="0" indent="0" algn="ctr">
              <a:lnSpc>
                <a:spcPts val="2320"/>
              </a:lnSpc>
              <a:buNone/>
            </a:pPr>
            <a:r>
              <a:rPr lang="en-US" sz="2320" dirty="0">
                <a:solidFill>
                  <a:srgbClr val="404040"/>
                </a:solidFill>
                <a:latin typeface="Arial-Regular" pitchFamily="34" charset="0"/>
                <a:ea typeface="Arial-Regular" pitchFamily="34" charset="-122"/>
                <a:cs typeface="Arial-Regular" pitchFamily="34" charset="-120"/>
              </a:rPr>
              <a:t>2</a:t>
            </a:r>
            <a:endParaRPr lang="en-US" sz="2320" dirty="0"/>
          </a:p>
        </p:txBody>
      </p:sp>
      <p:sp>
        <p:nvSpPr>
          <p:cNvPr id="11" name="Text 3"/>
          <p:cNvSpPr/>
          <p:nvPr/>
        </p:nvSpPr>
        <p:spPr>
          <a:xfrm>
            <a:off x="5971032" y="4855464"/>
            <a:ext cx="173736" cy="301752"/>
          </a:xfrm>
          <a:prstGeom prst="rect">
            <a:avLst/>
          </a:prstGeom>
          <a:noFill/>
        </p:spPr>
        <p:txBody>
          <a:bodyPr wrap="none" lIns="0" tIns="0" rIns="0" bIns="0" rtlCol="0" anchor="t"/>
          <a:lstStyle/>
          <a:p>
            <a:pPr marL="0" indent="0" algn="ctr">
              <a:lnSpc>
                <a:spcPts val="2320"/>
              </a:lnSpc>
              <a:buNone/>
            </a:pPr>
            <a:r>
              <a:rPr lang="en-US" sz="2320" dirty="0">
                <a:solidFill>
                  <a:srgbClr val="404040"/>
                </a:solidFill>
                <a:latin typeface="Arial-Regular" pitchFamily="34" charset="0"/>
                <a:ea typeface="Arial-Regular" pitchFamily="34" charset="-122"/>
                <a:cs typeface="Arial-Regular" pitchFamily="34" charset="-120"/>
              </a:rPr>
              <a:t>3</a:t>
            </a:r>
            <a:endParaRPr lang="en-US" sz="2320" dirty="0"/>
          </a:p>
        </p:txBody>
      </p:sp>
      <p:sp>
        <p:nvSpPr>
          <p:cNvPr id="12" name="Text 4"/>
          <p:cNvSpPr/>
          <p:nvPr/>
        </p:nvSpPr>
        <p:spPr>
          <a:xfrm>
            <a:off x="10588752" y="2020824"/>
            <a:ext cx="3209544" cy="2478024"/>
          </a:xfrm>
          <a:prstGeom prst="rect">
            <a:avLst/>
          </a:prstGeom>
          <a:noFill/>
        </p:spPr>
        <p:txBody>
          <a:bodyPr wrap="square" lIns="0" tIns="0" rIns="0" bIns="0" rtlCol="0" anchor="t"/>
          <a:lstStyle/>
          <a:p>
            <a:pPr marL="0" indent="0" algn="l">
              <a:lnSpc>
                <a:spcPts val="2780"/>
              </a:lnSpc>
              <a:buNone/>
            </a:pPr>
            <a:r>
              <a:rPr lang="en-US" sz="1850" dirty="0">
                <a:solidFill>
                  <a:srgbClr val="03141C"/>
                </a:solidFill>
                <a:latin typeface="Arial-Regular" pitchFamily="34" charset="0"/>
                <a:ea typeface="Arial-Regular" pitchFamily="34" charset="-122"/>
                <a:cs typeface="Arial-Regular" pitchFamily="34" charset="-120"/>
              </a:rPr>
              <a:t>The results indicate growing familiarity and acceptance of virtual environments, especially among users who view online environments as more supportive of self-expression.</a:t>
            </a:r>
            <a:endParaRPr lang="en-US" sz="1850" dirty="0"/>
          </a:p>
        </p:txBody>
      </p:sp>
      <p:sp>
        <p:nvSpPr>
          <p:cNvPr id="13" name="Text 5"/>
          <p:cNvSpPr/>
          <p:nvPr/>
        </p:nvSpPr>
        <p:spPr>
          <a:xfrm>
            <a:off x="6583680" y="4800600"/>
            <a:ext cx="3209544" cy="5669280"/>
          </a:xfrm>
          <a:prstGeom prst="rect">
            <a:avLst/>
          </a:prstGeom>
          <a:noFill/>
        </p:spPr>
        <p:txBody>
          <a:bodyPr wrap="square" lIns="0" tIns="0" rIns="0" bIns="0" rtlCol="0" anchor="t"/>
          <a:lstStyle/>
          <a:p>
            <a:pPr marL="0" indent="0" algn="l">
              <a:lnSpc>
                <a:spcPts val="2780"/>
              </a:lnSpc>
              <a:buNone/>
            </a:pPr>
            <a:r>
              <a:rPr lang="en-US" sz="1850" dirty="0">
                <a:solidFill>
                  <a:srgbClr val="03141C"/>
                </a:solidFill>
                <a:latin typeface="Arial-Regular" pitchFamily="34" charset="0"/>
                <a:ea typeface="Arial-Regular" pitchFamily="34" charset="-122"/>
                <a:cs typeface="Arial-Regular" pitchFamily="34" charset="-120"/>
              </a:rPr>
              <a:t>However, the data further indicated legitimate concerns:</a:t>
            </a:r>
            <a:endParaRPr lang="en-US" sz="1850" dirty="0"/>
          </a:p>
          <a:p>
            <a:pPr marL="0" indent="0" algn="l">
              <a:lnSpc>
                <a:spcPts val="2780"/>
              </a:lnSpc>
              <a:buNone/>
            </a:pPr>
            <a:r>
              <a:rPr lang="en-US" sz="1850" dirty="0">
                <a:solidFill>
                  <a:srgbClr val="03141C"/>
                </a:solidFill>
                <a:latin typeface="Arial-Regular" pitchFamily="34" charset="0"/>
                <a:ea typeface="Arial-Regular" pitchFamily="34" charset="-122"/>
                <a:cs typeface="Arial-Regular" pitchFamily="34" charset="-120"/>
              </a:rPr>
              <a:t> •A significant number of users experienced disconnection from reality following extended periods of use.</a:t>
            </a:r>
            <a:endParaRPr lang="en-US" sz="1850" dirty="0"/>
          </a:p>
          <a:p>
            <a:pPr marL="0" indent="0" algn="l">
              <a:lnSpc>
                <a:spcPts val="2780"/>
              </a:lnSpc>
              <a:buNone/>
            </a:pPr>
            <a:r>
              <a:rPr lang="en-US" sz="1850" dirty="0">
                <a:solidFill>
                  <a:srgbClr val="03141C"/>
                </a:solidFill>
                <a:latin typeface="Arial-Regular" pitchFamily="34" charset="0"/>
                <a:ea typeface="Arial-Regular" pitchFamily="34" charset="-122"/>
                <a:cs typeface="Arial-Regular" pitchFamily="34" charset="-120"/>
              </a:rPr>
              <a:t> •Numerous participants confirmed symptoms of addiction to metaverse experiences.</a:t>
            </a:r>
            <a:endParaRPr lang="en-US" sz="1850" dirty="0"/>
          </a:p>
          <a:p>
            <a:pPr marL="0" indent="0" algn="l">
              <a:lnSpc>
                <a:spcPts val="2780"/>
              </a:lnSpc>
              <a:buNone/>
            </a:pPr>
            <a:r>
              <a:rPr lang="en-US" sz="1850" dirty="0">
                <a:solidFill>
                  <a:srgbClr val="03141C"/>
                </a:solidFill>
                <a:latin typeface="Arial-Regular" pitchFamily="34" charset="0"/>
                <a:ea typeface="Arial-Regular" pitchFamily="34" charset="-122"/>
                <a:cs typeface="Arial-Regular" pitchFamily="34" charset="-120"/>
              </a:rPr>
              <a:t> •While digital communication and therapy hold promise for innovation, most respondents still prefer traditional face-to-face interactions.</a:t>
            </a:r>
            <a:endParaRPr lang="en-US" sz="1850" dirty="0"/>
          </a:p>
        </p:txBody>
      </p:sp>
      <p:sp>
        <p:nvSpPr>
          <p:cNvPr id="14" name="Text 6"/>
          <p:cNvSpPr/>
          <p:nvPr/>
        </p:nvSpPr>
        <p:spPr>
          <a:xfrm>
            <a:off x="10588752" y="4800600"/>
            <a:ext cx="3209544" cy="1069848"/>
          </a:xfrm>
          <a:prstGeom prst="rect">
            <a:avLst/>
          </a:prstGeom>
          <a:noFill/>
        </p:spPr>
        <p:txBody>
          <a:bodyPr wrap="square" lIns="0" tIns="0" rIns="0" bIns="0" rtlCol="0" anchor="t"/>
          <a:lstStyle/>
          <a:p>
            <a:pPr marL="0" indent="0" algn="l">
              <a:lnSpc>
                <a:spcPts val="2780"/>
              </a:lnSpc>
              <a:buNone/>
            </a:pPr>
            <a:r>
              <a:rPr lang="en-US" sz="1850" dirty="0">
                <a:solidFill>
                  <a:srgbClr val="03141C"/>
                </a:solidFill>
                <a:latin typeface="Arial-Regular" pitchFamily="34" charset="0"/>
                <a:ea typeface="Arial-Regular" pitchFamily="34" charset="-122"/>
                <a:cs typeface="Arial-Regular" pitchFamily="34" charset="-120"/>
              </a:rPr>
              <a:t>These findings are both the promise and pitfalls of a metaverse-driven future.</a:t>
            </a:r>
            <a:endParaRPr lang="en-US" sz="1850" dirty="0"/>
          </a:p>
        </p:txBody>
      </p:sp>
      <p:sp>
        <p:nvSpPr>
          <p:cNvPr id="15" name="Text 7"/>
          <p:cNvSpPr/>
          <p:nvPr/>
        </p:nvSpPr>
        <p:spPr>
          <a:xfrm>
            <a:off x="5806440" y="649224"/>
            <a:ext cx="8010144" cy="832104"/>
          </a:xfrm>
          <a:prstGeom prst="rect">
            <a:avLst/>
          </a:prstGeom>
          <a:noFill/>
        </p:spPr>
        <p:txBody>
          <a:bodyPr wrap="none" lIns="0" tIns="0" rIns="0" bIns="0" rtlCol="0" anchor="t"/>
          <a:lstStyle/>
          <a:p>
            <a:pPr marL="0" indent="0" algn="l">
              <a:lnSpc>
                <a:spcPts val="6500"/>
              </a:lnSpc>
              <a:buNone/>
            </a:pPr>
            <a:r>
              <a:rPr lang="en-US" sz="4640" dirty="0">
                <a:solidFill>
                  <a:srgbClr val="011C2A"/>
                </a:solidFill>
                <a:latin typeface="思源黑体-思源黑体-Bold" pitchFamily="34" charset="0"/>
                <a:ea typeface="思源黑体-思源黑体-Bold" pitchFamily="34" charset="-122"/>
                <a:cs typeface="思源黑体-思源黑体-Bold" pitchFamily="34" charset="-120"/>
              </a:rPr>
              <a:t>Conclusion</a:t>
            </a:r>
            <a:endParaRPr lang="en-US" sz="4640" dirty="0"/>
          </a:p>
        </p:txBody>
      </p:sp>
      <p:sp>
        <p:nvSpPr>
          <p:cNvPr id="16" name="Text 8"/>
          <p:cNvSpPr/>
          <p:nvPr/>
        </p:nvSpPr>
        <p:spPr>
          <a:xfrm>
            <a:off x="6583680" y="2020824"/>
            <a:ext cx="3209544" cy="2478024"/>
          </a:xfrm>
          <a:prstGeom prst="rect">
            <a:avLst/>
          </a:prstGeom>
          <a:noFill/>
        </p:spPr>
        <p:txBody>
          <a:bodyPr wrap="square" lIns="0" tIns="0" rIns="0" bIns="0" rtlCol="0" anchor="t"/>
          <a:lstStyle/>
          <a:p>
            <a:pPr marL="0" indent="0" algn="l">
              <a:lnSpc>
                <a:spcPts val="2780"/>
              </a:lnSpc>
              <a:buNone/>
            </a:pPr>
            <a:r>
              <a:rPr lang="en-US" sz="1850" dirty="0">
                <a:solidFill>
                  <a:srgbClr val="03141C"/>
                </a:solidFill>
                <a:latin typeface="Arial-Regular" pitchFamily="34" charset="0"/>
                <a:ea typeface="Arial-Regular" pitchFamily="34" charset="-122"/>
                <a:cs typeface="Arial-Regular" pitchFamily="34" charset="-120"/>
              </a:rPr>
              <a:t>This research examined user attitudes, experiences, and psychological impacts in relation to the metaverse, based on survey information collected using structured feedback questionnaires.</a:t>
            </a:r>
            <a:endParaRPr lang="en-US" sz="18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2"/>
          <a:stretch>
            <a:fillRect/>
          </a:stretch>
        </p:blipFill>
        <p:spPr>
          <a:xfrm>
            <a:off x="0" y="0"/>
            <a:ext cx="14630400" cy="8238744"/>
          </a:xfrm>
          <a:prstGeom prst="rect">
            <a:avLst/>
          </a:prstGeom>
        </p:spPr>
      </p:pic>
      <p:sp>
        <p:nvSpPr>
          <p:cNvPr id="4" name="Text 0"/>
          <p:cNvSpPr/>
          <p:nvPr/>
        </p:nvSpPr>
        <p:spPr>
          <a:xfrm>
            <a:off x="7571232" y="3255264"/>
            <a:ext cx="5989320" cy="420624"/>
          </a:xfrm>
          <a:prstGeom prst="rect">
            <a:avLst/>
          </a:prstGeom>
          <a:noFill/>
        </p:spPr>
        <p:txBody>
          <a:bodyPr wrap="none" lIns="0" tIns="0" rIns="0" bIns="0" rtlCol="0" anchor="t"/>
          <a:lstStyle/>
          <a:p>
            <a:pPr marL="0" indent="0" algn="l">
              <a:lnSpc>
                <a:spcPts val="3250"/>
              </a:lnSpc>
              <a:buNone/>
            </a:pPr>
            <a:r>
              <a:rPr lang="en-US" sz="2320" dirty="0">
                <a:solidFill>
                  <a:srgbClr val="011C2A"/>
                </a:solidFill>
                <a:latin typeface="思源黑体-思源黑体-Bold" pitchFamily="34" charset="0"/>
                <a:ea typeface="思源黑体-思源黑体-Bold" pitchFamily="34" charset="-122"/>
                <a:cs typeface="思源黑体-思源黑体-Bold" pitchFamily="34" charset="-120"/>
              </a:rPr>
              <a:t>2. Introduction</a:t>
            </a:r>
            <a:endParaRPr lang="en-US" sz="2320" dirty="0"/>
          </a:p>
        </p:txBody>
      </p:sp>
      <p:sp>
        <p:nvSpPr>
          <p:cNvPr id="5" name="Text 1"/>
          <p:cNvSpPr/>
          <p:nvPr/>
        </p:nvSpPr>
        <p:spPr>
          <a:xfrm>
            <a:off x="1078992" y="3255264"/>
            <a:ext cx="5989320" cy="420624"/>
          </a:xfrm>
          <a:prstGeom prst="rect">
            <a:avLst/>
          </a:prstGeom>
          <a:noFill/>
        </p:spPr>
        <p:txBody>
          <a:bodyPr wrap="none" lIns="0" tIns="0" rIns="0" bIns="0" rtlCol="0" anchor="t"/>
          <a:lstStyle/>
          <a:p>
            <a:pPr marL="0" indent="0" algn="l">
              <a:lnSpc>
                <a:spcPts val="3250"/>
              </a:lnSpc>
              <a:buNone/>
            </a:pPr>
            <a:r>
              <a:rPr lang="en-US" sz="2320" dirty="0">
                <a:solidFill>
                  <a:srgbClr val="011C2A"/>
                </a:solidFill>
                <a:latin typeface="思源黑体-思源黑体-Bold" pitchFamily="34" charset="0"/>
                <a:ea typeface="思源黑体-思源黑体-Bold" pitchFamily="34" charset="-122"/>
                <a:cs typeface="思源黑体-思源黑体-Bold" pitchFamily="34" charset="-120"/>
              </a:rPr>
              <a:t>1. Abstract</a:t>
            </a:r>
            <a:endParaRPr lang="en-US" sz="2320" dirty="0"/>
          </a:p>
        </p:txBody>
      </p:sp>
      <p:sp>
        <p:nvSpPr>
          <p:cNvPr id="6" name="Text 2"/>
          <p:cNvSpPr/>
          <p:nvPr/>
        </p:nvSpPr>
        <p:spPr>
          <a:xfrm>
            <a:off x="832104" y="1719072"/>
            <a:ext cx="12984480" cy="1143000"/>
          </a:xfrm>
          <a:prstGeom prst="rect">
            <a:avLst/>
          </a:prstGeom>
          <a:noFill/>
        </p:spPr>
        <p:txBody>
          <a:bodyPr wrap="none" lIns="0" tIns="0" rIns="0" bIns="0" rtlCol="0" anchor="t"/>
          <a:lstStyle/>
          <a:p>
            <a:pPr marL="0" indent="0" algn="l">
              <a:lnSpc>
                <a:spcPts val="8970"/>
              </a:lnSpc>
              <a:buNone/>
            </a:pPr>
            <a:r>
              <a:rPr lang="en-US" sz="6410" dirty="0">
                <a:solidFill>
                  <a:srgbClr val="011C2A"/>
                </a:solidFill>
                <a:latin typeface="思源黑体-思源黑体-Bold" pitchFamily="34" charset="0"/>
                <a:ea typeface="思源黑体-思源黑体-Bold" pitchFamily="34" charset="-122"/>
                <a:cs typeface="思源黑体-思源黑体-Bold" pitchFamily="34" charset="-120"/>
              </a:rPr>
              <a:t>CONTENTS</a:t>
            </a:r>
            <a:endParaRPr lang="en-US" sz="6410" dirty="0"/>
          </a:p>
        </p:txBody>
      </p:sp>
      <p:sp>
        <p:nvSpPr>
          <p:cNvPr id="7" name="Text 3"/>
          <p:cNvSpPr/>
          <p:nvPr/>
        </p:nvSpPr>
        <p:spPr>
          <a:xfrm>
            <a:off x="1078992" y="4617720"/>
            <a:ext cx="5989320" cy="420624"/>
          </a:xfrm>
          <a:prstGeom prst="rect">
            <a:avLst/>
          </a:prstGeom>
          <a:noFill/>
        </p:spPr>
        <p:txBody>
          <a:bodyPr wrap="none" lIns="0" tIns="0" rIns="0" bIns="0" rtlCol="0" anchor="t"/>
          <a:lstStyle/>
          <a:p>
            <a:pPr marL="0" indent="0" algn="l">
              <a:lnSpc>
                <a:spcPts val="3250"/>
              </a:lnSpc>
              <a:buNone/>
            </a:pPr>
            <a:r>
              <a:rPr lang="en-US" sz="2320" dirty="0">
                <a:solidFill>
                  <a:srgbClr val="011C2A"/>
                </a:solidFill>
                <a:latin typeface="思源黑体-思源黑体-Bold" pitchFamily="34" charset="0"/>
                <a:ea typeface="思源黑体-思源黑体-Bold" pitchFamily="34" charset="-122"/>
                <a:cs typeface="思源黑体-思源黑体-Bold" pitchFamily="34" charset="-120"/>
              </a:rPr>
              <a:t>5. Results and Trends Interpretation</a:t>
            </a:r>
            <a:endParaRPr lang="en-US" sz="2320" dirty="0"/>
          </a:p>
        </p:txBody>
      </p:sp>
      <p:sp>
        <p:nvSpPr>
          <p:cNvPr id="8" name="Text 4"/>
          <p:cNvSpPr/>
          <p:nvPr/>
        </p:nvSpPr>
        <p:spPr>
          <a:xfrm>
            <a:off x="1078992" y="3941064"/>
            <a:ext cx="5989320" cy="420624"/>
          </a:xfrm>
          <a:prstGeom prst="rect">
            <a:avLst/>
          </a:prstGeom>
          <a:noFill/>
        </p:spPr>
        <p:txBody>
          <a:bodyPr wrap="none" lIns="0" tIns="0" rIns="0" bIns="0" rtlCol="0" anchor="t"/>
          <a:lstStyle/>
          <a:p>
            <a:pPr marL="0" indent="0" algn="l">
              <a:lnSpc>
                <a:spcPts val="3250"/>
              </a:lnSpc>
              <a:buNone/>
            </a:pPr>
            <a:r>
              <a:rPr lang="en-US" sz="2320" dirty="0">
                <a:solidFill>
                  <a:srgbClr val="011C2A"/>
                </a:solidFill>
                <a:latin typeface="思源黑体-思源黑体-Bold" pitchFamily="34" charset="0"/>
                <a:ea typeface="思源黑体-思源黑体-Bold" pitchFamily="34" charset="-122"/>
                <a:cs typeface="思源黑体-思源黑体-Bold" pitchFamily="34" charset="-120"/>
              </a:rPr>
              <a:t>3. Literature Review</a:t>
            </a:r>
            <a:endParaRPr lang="en-US" sz="2320" dirty="0"/>
          </a:p>
        </p:txBody>
      </p:sp>
      <p:sp>
        <p:nvSpPr>
          <p:cNvPr id="9" name="Text 5"/>
          <p:cNvSpPr/>
          <p:nvPr/>
        </p:nvSpPr>
        <p:spPr>
          <a:xfrm>
            <a:off x="7571232" y="3941064"/>
            <a:ext cx="5989320" cy="420624"/>
          </a:xfrm>
          <a:prstGeom prst="rect">
            <a:avLst/>
          </a:prstGeom>
          <a:noFill/>
        </p:spPr>
        <p:txBody>
          <a:bodyPr wrap="none" lIns="0" tIns="0" rIns="0" bIns="0" rtlCol="0" anchor="t"/>
          <a:lstStyle/>
          <a:p>
            <a:pPr marL="0" indent="0" algn="l">
              <a:lnSpc>
                <a:spcPts val="3250"/>
              </a:lnSpc>
              <a:buNone/>
            </a:pPr>
            <a:r>
              <a:rPr lang="en-US" sz="2320" dirty="0">
                <a:solidFill>
                  <a:srgbClr val="011C2A"/>
                </a:solidFill>
                <a:latin typeface="思源黑体-思源黑体-Bold" pitchFamily="34" charset="0"/>
                <a:ea typeface="思源黑体-思源黑体-Bold" pitchFamily="34" charset="-122"/>
                <a:cs typeface="思源黑体-思源黑体-Bold" pitchFamily="34" charset="-120"/>
              </a:rPr>
              <a:t>4. Methodology</a:t>
            </a:r>
            <a:endParaRPr lang="en-US" sz="2320" dirty="0"/>
          </a:p>
        </p:txBody>
      </p:sp>
      <p:sp>
        <p:nvSpPr>
          <p:cNvPr id="10" name="Text 6"/>
          <p:cNvSpPr/>
          <p:nvPr/>
        </p:nvSpPr>
        <p:spPr>
          <a:xfrm>
            <a:off x="1078992" y="5971032"/>
            <a:ext cx="5989320" cy="420624"/>
          </a:xfrm>
          <a:prstGeom prst="rect">
            <a:avLst/>
          </a:prstGeom>
          <a:noFill/>
        </p:spPr>
        <p:txBody>
          <a:bodyPr wrap="none" lIns="0" tIns="0" rIns="0" bIns="0" rtlCol="0" anchor="t"/>
          <a:lstStyle/>
          <a:p>
            <a:pPr marL="0" indent="0" algn="l">
              <a:lnSpc>
                <a:spcPts val="3250"/>
              </a:lnSpc>
              <a:buNone/>
            </a:pPr>
            <a:r>
              <a:rPr lang="en-US" sz="2320" dirty="0">
                <a:solidFill>
                  <a:srgbClr val="011C2A"/>
                </a:solidFill>
                <a:latin typeface="思源黑体-思源黑体-Bold" pitchFamily="34" charset="0"/>
                <a:ea typeface="思源黑体-思源黑体-Bold" pitchFamily="34" charset="-122"/>
                <a:cs typeface="思源黑体-思源黑体-Bold" pitchFamily="34" charset="-120"/>
              </a:rPr>
              <a:t>9. Appendix</a:t>
            </a:r>
            <a:endParaRPr lang="en-US" sz="2320" dirty="0"/>
          </a:p>
        </p:txBody>
      </p:sp>
      <p:sp>
        <p:nvSpPr>
          <p:cNvPr id="11" name="Text 7"/>
          <p:cNvSpPr/>
          <p:nvPr/>
        </p:nvSpPr>
        <p:spPr>
          <a:xfrm>
            <a:off x="1078992" y="5294376"/>
            <a:ext cx="5989320" cy="420624"/>
          </a:xfrm>
          <a:prstGeom prst="rect">
            <a:avLst/>
          </a:prstGeom>
          <a:noFill/>
        </p:spPr>
        <p:txBody>
          <a:bodyPr wrap="none" lIns="0" tIns="0" rIns="0" bIns="0" rtlCol="0" anchor="t"/>
          <a:lstStyle/>
          <a:p>
            <a:pPr marL="0" indent="0" algn="l">
              <a:lnSpc>
                <a:spcPts val="3250"/>
              </a:lnSpc>
              <a:buNone/>
            </a:pPr>
            <a:r>
              <a:rPr lang="en-US" sz="2320" dirty="0">
                <a:solidFill>
                  <a:srgbClr val="011C2A"/>
                </a:solidFill>
                <a:latin typeface="思源黑体-思源黑体-Bold" pitchFamily="34" charset="0"/>
                <a:ea typeface="思源黑体-思源黑体-Bold" pitchFamily="34" charset="-122"/>
                <a:cs typeface="思源黑体-思源黑体-Bold" pitchFamily="34" charset="-120"/>
              </a:rPr>
              <a:t>7. Conclusion and Recommendations</a:t>
            </a:r>
            <a:endParaRPr lang="en-US" sz="2320" dirty="0"/>
          </a:p>
        </p:txBody>
      </p:sp>
      <p:sp>
        <p:nvSpPr>
          <p:cNvPr id="12" name="Text 8"/>
          <p:cNvSpPr/>
          <p:nvPr/>
        </p:nvSpPr>
        <p:spPr>
          <a:xfrm>
            <a:off x="7571232" y="5294376"/>
            <a:ext cx="5989320" cy="420624"/>
          </a:xfrm>
          <a:prstGeom prst="rect">
            <a:avLst/>
          </a:prstGeom>
          <a:noFill/>
        </p:spPr>
        <p:txBody>
          <a:bodyPr wrap="none" lIns="0" tIns="0" rIns="0" bIns="0" rtlCol="0" anchor="t"/>
          <a:lstStyle/>
          <a:p>
            <a:pPr marL="0" indent="0" algn="l">
              <a:lnSpc>
                <a:spcPts val="3250"/>
              </a:lnSpc>
              <a:buNone/>
            </a:pPr>
            <a:r>
              <a:rPr lang="en-US" sz="2320" dirty="0">
                <a:solidFill>
                  <a:srgbClr val="011C2A"/>
                </a:solidFill>
                <a:latin typeface="思源黑体-思源黑体-Bold" pitchFamily="34" charset="0"/>
                <a:ea typeface="思源黑体-思源黑体-Bold" pitchFamily="34" charset="-122"/>
                <a:cs typeface="思源黑体-思源黑体-Bold" pitchFamily="34" charset="-120"/>
              </a:rPr>
              <a:t>8. References</a:t>
            </a:r>
            <a:endParaRPr lang="en-US" sz="2320" dirty="0"/>
          </a:p>
        </p:txBody>
      </p:sp>
      <p:sp>
        <p:nvSpPr>
          <p:cNvPr id="13" name="Text 9"/>
          <p:cNvSpPr/>
          <p:nvPr/>
        </p:nvSpPr>
        <p:spPr>
          <a:xfrm>
            <a:off x="7571232" y="4617720"/>
            <a:ext cx="5989320" cy="420624"/>
          </a:xfrm>
          <a:prstGeom prst="rect">
            <a:avLst/>
          </a:prstGeom>
          <a:noFill/>
        </p:spPr>
        <p:txBody>
          <a:bodyPr wrap="none" lIns="0" tIns="0" rIns="0" bIns="0" rtlCol="0" anchor="t"/>
          <a:lstStyle/>
          <a:p>
            <a:pPr marL="0" indent="0" algn="l">
              <a:lnSpc>
                <a:spcPts val="3250"/>
              </a:lnSpc>
              <a:buNone/>
            </a:pPr>
            <a:r>
              <a:rPr lang="en-US" sz="2320" dirty="0">
                <a:solidFill>
                  <a:srgbClr val="011C2A"/>
                </a:solidFill>
                <a:latin typeface="思源黑体-思源黑体-Bold" pitchFamily="34" charset="0"/>
                <a:ea typeface="思源黑体-思源黑体-Bold" pitchFamily="34" charset="-122"/>
                <a:cs typeface="思源黑体-思源黑体-Bold" pitchFamily="34" charset="-120"/>
              </a:rPr>
              <a:t>6. Discussion</a:t>
            </a:r>
            <a:endParaRPr lang="en-US" sz="232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586216"/>
          </a:xfrm>
          <a:prstGeom prst="rect">
            <a:avLst/>
          </a:prstGeom>
        </p:spPr>
      </p:pic>
      <p:pic>
        <p:nvPicPr>
          <p:cNvPr id="3" name="Image 1" descr="preencoded.png"/>
          <p:cNvPicPr>
            <a:picLocks noChangeAspect="1"/>
          </p:cNvPicPr>
          <p:nvPr/>
        </p:nvPicPr>
        <p:blipFill>
          <a:blip r:embed="rId2"/>
          <a:stretch>
            <a:fillRect/>
          </a:stretch>
        </p:blipFill>
        <p:spPr>
          <a:xfrm>
            <a:off x="0" y="0"/>
            <a:ext cx="14630400" cy="8586216"/>
          </a:xfrm>
          <a:prstGeom prst="rect">
            <a:avLst/>
          </a:prstGeom>
        </p:spPr>
      </p:pic>
      <p:pic>
        <p:nvPicPr>
          <p:cNvPr id="4" name="Image 2" descr="preencoded.png"/>
          <p:cNvPicPr>
            <a:picLocks noChangeAspect="1"/>
          </p:cNvPicPr>
          <p:nvPr/>
        </p:nvPicPr>
        <p:blipFill>
          <a:blip r:embed="rId3"/>
          <a:stretch>
            <a:fillRect/>
          </a:stretch>
        </p:blipFill>
        <p:spPr>
          <a:xfrm>
            <a:off x="841248" y="4059936"/>
            <a:ext cx="475488" cy="475488"/>
          </a:xfrm>
          <a:prstGeom prst="rect">
            <a:avLst/>
          </a:prstGeom>
        </p:spPr>
      </p:pic>
      <p:pic>
        <p:nvPicPr>
          <p:cNvPr id="5" name="Image 3" descr="preencoded.png"/>
          <p:cNvPicPr>
            <a:picLocks noChangeAspect="1"/>
          </p:cNvPicPr>
          <p:nvPr/>
        </p:nvPicPr>
        <p:blipFill>
          <a:blip r:embed="rId3"/>
          <a:stretch>
            <a:fillRect/>
          </a:stretch>
        </p:blipFill>
        <p:spPr>
          <a:xfrm>
            <a:off x="7333488" y="4059936"/>
            <a:ext cx="475488" cy="475488"/>
          </a:xfrm>
          <a:prstGeom prst="rect">
            <a:avLst/>
          </a:prstGeom>
        </p:spPr>
      </p:pic>
      <p:pic>
        <p:nvPicPr>
          <p:cNvPr id="6" name="Image 4" descr="preencoded.png"/>
          <p:cNvPicPr>
            <a:picLocks noChangeAspect="1"/>
          </p:cNvPicPr>
          <p:nvPr/>
        </p:nvPicPr>
        <p:blipFill>
          <a:blip r:embed="rId3"/>
          <a:stretch>
            <a:fillRect/>
          </a:stretch>
        </p:blipFill>
        <p:spPr>
          <a:xfrm>
            <a:off x="7333488" y="1993392"/>
            <a:ext cx="475488" cy="475488"/>
          </a:xfrm>
          <a:prstGeom prst="rect">
            <a:avLst/>
          </a:prstGeom>
        </p:spPr>
      </p:pic>
      <p:pic>
        <p:nvPicPr>
          <p:cNvPr id="7" name="Image 5" descr="preencoded.png"/>
          <p:cNvPicPr>
            <a:picLocks noChangeAspect="1"/>
          </p:cNvPicPr>
          <p:nvPr/>
        </p:nvPicPr>
        <p:blipFill>
          <a:blip r:embed="rId3"/>
          <a:stretch>
            <a:fillRect/>
          </a:stretch>
        </p:blipFill>
        <p:spPr>
          <a:xfrm>
            <a:off x="7333488" y="6126480"/>
            <a:ext cx="475488" cy="475488"/>
          </a:xfrm>
          <a:prstGeom prst="rect">
            <a:avLst/>
          </a:prstGeom>
        </p:spPr>
      </p:pic>
      <p:pic>
        <p:nvPicPr>
          <p:cNvPr id="8" name="Image 6" descr="preencoded.png"/>
          <p:cNvPicPr>
            <a:picLocks noChangeAspect="1"/>
          </p:cNvPicPr>
          <p:nvPr/>
        </p:nvPicPr>
        <p:blipFill>
          <a:blip r:embed="rId3"/>
          <a:stretch>
            <a:fillRect/>
          </a:stretch>
        </p:blipFill>
        <p:spPr>
          <a:xfrm>
            <a:off x="841248" y="6126480"/>
            <a:ext cx="475488" cy="475488"/>
          </a:xfrm>
          <a:prstGeom prst="rect">
            <a:avLst/>
          </a:prstGeom>
        </p:spPr>
      </p:pic>
      <p:pic>
        <p:nvPicPr>
          <p:cNvPr id="9" name="Image 7" descr="preencoded.png"/>
          <p:cNvPicPr>
            <a:picLocks noChangeAspect="1"/>
          </p:cNvPicPr>
          <p:nvPr/>
        </p:nvPicPr>
        <p:blipFill>
          <a:blip r:embed="rId3"/>
          <a:stretch>
            <a:fillRect/>
          </a:stretch>
        </p:blipFill>
        <p:spPr>
          <a:xfrm>
            <a:off x="841248" y="1993392"/>
            <a:ext cx="475488" cy="475488"/>
          </a:xfrm>
          <a:prstGeom prst="rect">
            <a:avLst/>
          </a:prstGeom>
        </p:spPr>
      </p:pic>
      <p:sp>
        <p:nvSpPr>
          <p:cNvPr id="10" name="Text 0"/>
          <p:cNvSpPr/>
          <p:nvPr/>
        </p:nvSpPr>
        <p:spPr>
          <a:xfrm>
            <a:off x="996696" y="4151376"/>
            <a:ext cx="173736" cy="301752"/>
          </a:xfrm>
          <a:prstGeom prst="rect">
            <a:avLst/>
          </a:prstGeom>
          <a:noFill/>
        </p:spPr>
        <p:txBody>
          <a:bodyPr wrap="none" lIns="0" tIns="0" rIns="0" bIns="0" rtlCol="0" anchor="t"/>
          <a:lstStyle/>
          <a:p>
            <a:pPr marL="0" indent="0" algn="ctr">
              <a:lnSpc>
                <a:spcPts val="2320"/>
              </a:lnSpc>
              <a:buNone/>
            </a:pPr>
            <a:r>
              <a:rPr lang="en-US" sz="2320" dirty="0">
                <a:solidFill>
                  <a:srgbClr val="404040"/>
                </a:solidFill>
                <a:latin typeface="Arial-Regular" pitchFamily="34" charset="0"/>
                <a:ea typeface="Arial-Regular" pitchFamily="34" charset="-122"/>
                <a:cs typeface="Arial-Regular" pitchFamily="34" charset="-120"/>
              </a:rPr>
              <a:t>3</a:t>
            </a:r>
            <a:endParaRPr lang="en-US" sz="2320" dirty="0"/>
          </a:p>
        </p:txBody>
      </p:sp>
      <p:sp>
        <p:nvSpPr>
          <p:cNvPr id="11" name="Text 1"/>
          <p:cNvSpPr/>
          <p:nvPr/>
        </p:nvSpPr>
        <p:spPr>
          <a:xfrm>
            <a:off x="7488936" y="4151376"/>
            <a:ext cx="173736" cy="301752"/>
          </a:xfrm>
          <a:prstGeom prst="rect">
            <a:avLst/>
          </a:prstGeom>
          <a:noFill/>
        </p:spPr>
        <p:txBody>
          <a:bodyPr wrap="none" lIns="0" tIns="0" rIns="0" bIns="0" rtlCol="0" anchor="t"/>
          <a:lstStyle/>
          <a:p>
            <a:pPr marL="0" indent="0" algn="ctr">
              <a:lnSpc>
                <a:spcPts val="2320"/>
              </a:lnSpc>
              <a:buNone/>
            </a:pPr>
            <a:r>
              <a:rPr lang="en-US" sz="2320" dirty="0">
                <a:solidFill>
                  <a:srgbClr val="404040"/>
                </a:solidFill>
                <a:latin typeface="Arial-Regular" pitchFamily="34" charset="0"/>
                <a:ea typeface="Arial-Regular" pitchFamily="34" charset="-122"/>
                <a:cs typeface="Arial-Regular" pitchFamily="34" charset="-120"/>
              </a:rPr>
              <a:t>4</a:t>
            </a:r>
            <a:endParaRPr lang="en-US" sz="2320" dirty="0"/>
          </a:p>
        </p:txBody>
      </p:sp>
      <p:sp>
        <p:nvSpPr>
          <p:cNvPr id="12" name="Text 2"/>
          <p:cNvSpPr/>
          <p:nvPr/>
        </p:nvSpPr>
        <p:spPr>
          <a:xfrm>
            <a:off x="7488936" y="2084832"/>
            <a:ext cx="173736" cy="301752"/>
          </a:xfrm>
          <a:prstGeom prst="rect">
            <a:avLst/>
          </a:prstGeom>
          <a:noFill/>
        </p:spPr>
        <p:txBody>
          <a:bodyPr wrap="none" lIns="0" tIns="0" rIns="0" bIns="0" rtlCol="0" anchor="t"/>
          <a:lstStyle/>
          <a:p>
            <a:pPr marL="0" indent="0" algn="ctr">
              <a:lnSpc>
                <a:spcPts val="2320"/>
              </a:lnSpc>
              <a:buNone/>
            </a:pPr>
            <a:r>
              <a:rPr lang="en-US" sz="2320" dirty="0">
                <a:solidFill>
                  <a:srgbClr val="404040"/>
                </a:solidFill>
                <a:latin typeface="Arial-Regular" pitchFamily="34" charset="0"/>
                <a:ea typeface="Arial-Regular" pitchFamily="34" charset="-122"/>
                <a:cs typeface="Arial-Regular" pitchFamily="34" charset="-120"/>
              </a:rPr>
              <a:t>2</a:t>
            </a:r>
            <a:endParaRPr lang="en-US" sz="2320" dirty="0"/>
          </a:p>
        </p:txBody>
      </p:sp>
      <p:sp>
        <p:nvSpPr>
          <p:cNvPr id="13" name="Text 3"/>
          <p:cNvSpPr/>
          <p:nvPr/>
        </p:nvSpPr>
        <p:spPr>
          <a:xfrm>
            <a:off x="7488936" y="6217920"/>
            <a:ext cx="173736" cy="301752"/>
          </a:xfrm>
          <a:prstGeom prst="rect">
            <a:avLst/>
          </a:prstGeom>
          <a:noFill/>
        </p:spPr>
        <p:txBody>
          <a:bodyPr wrap="none" lIns="0" tIns="0" rIns="0" bIns="0" rtlCol="0" anchor="t"/>
          <a:lstStyle/>
          <a:p>
            <a:pPr marL="0" indent="0" algn="ctr">
              <a:lnSpc>
                <a:spcPts val="2320"/>
              </a:lnSpc>
              <a:buNone/>
            </a:pPr>
            <a:r>
              <a:rPr lang="en-US" sz="2320" dirty="0">
                <a:solidFill>
                  <a:srgbClr val="404040"/>
                </a:solidFill>
                <a:latin typeface="Arial-Regular" pitchFamily="34" charset="0"/>
                <a:ea typeface="Arial-Regular" pitchFamily="34" charset="-122"/>
                <a:cs typeface="Arial-Regular" pitchFamily="34" charset="-120"/>
              </a:rPr>
              <a:t>6</a:t>
            </a:r>
            <a:endParaRPr lang="en-US" sz="2320" dirty="0"/>
          </a:p>
        </p:txBody>
      </p:sp>
      <p:sp>
        <p:nvSpPr>
          <p:cNvPr id="14" name="Text 4"/>
          <p:cNvSpPr/>
          <p:nvPr/>
        </p:nvSpPr>
        <p:spPr>
          <a:xfrm>
            <a:off x="996696" y="6217920"/>
            <a:ext cx="173736" cy="301752"/>
          </a:xfrm>
          <a:prstGeom prst="rect">
            <a:avLst/>
          </a:prstGeom>
          <a:noFill/>
        </p:spPr>
        <p:txBody>
          <a:bodyPr wrap="none" lIns="0" tIns="0" rIns="0" bIns="0" rtlCol="0" anchor="t"/>
          <a:lstStyle/>
          <a:p>
            <a:pPr marL="0" indent="0" algn="ctr">
              <a:lnSpc>
                <a:spcPts val="2320"/>
              </a:lnSpc>
              <a:buNone/>
            </a:pPr>
            <a:r>
              <a:rPr lang="en-US" sz="2320" dirty="0">
                <a:solidFill>
                  <a:srgbClr val="404040"/>
                </a:solidFill>
                <a:latin typeface="Arial-Regular" pitchFamily="34" charset="0"/>
                <a:ea typeface="Arial-Regular" pitchFamily="34" charset="-122"/>
                <a:cs typeface="Arial-Regular" pitchFamily="34" charset="-120"/>
              </a:rPr>
              <a:t>5</a:t>
            </a:r>
            <a:endParaRPr lang="en-US" sz="2320" dirty="0"/>
          </a:p>
        </p:txBody>
      </p:sp>
      <p:sp>
        <p:nvSpPr>
          <p:cNvPr id="15" name="Text 5"/>
          <p:cNvSpPr/>
          <p:nvPr/>
        </p:nvSpPr>
        <p:spPr>
          <a:xfrm>
            <a:off x="996696" y="2084832"/>
            <a:ext cx="173736" cy="301752"/>
          </a:xfrm>
          <a:prstGeom prst="rect">
            <a:avLst/>
          </a:prstGeom>
          <a:noFill/>
        </p:spPr>
        <p:txBody>
          <a:bodyPr wrap="none" lIns="0" tIns="0" rIns="0" bIns="0" rtlCol="0" anchor="t"/>
          <a:lstStyle/>
          <a:p>
            <a:pPr marL="0" indent="0" algn="ctr">
              <a:lnSpc>
                <a:spcPts val="2320"/>
              </a:lnSpc>
              <a:buNone/>
            </a:pPr>
            <a:r>
              <a:rPr lang="en-US" sz="2320" dirty="0">
                <a:solidFill>
                  <a:srgbClr val="404040"/>
                </a:solidFill>
                <a:latin typeface="Arial-Regular" pitchFamily="34" charset="0"/>
                <a:ea typeface="Arial-Regular" pitchFamily="34" charset="-122"/>
                <a:cs typeface="Arial-Regular" pitchFamily="34" charset="-120"/>
              </a:rPr>
              <a:t>1</a:t>
            </a:r>
            <a:endParaRPr lang="en-US" sz="2320" dirty="0"/>
          </a:p>
        </p:txBody>
      </p:sp>
      <p:sp>
        <p:nvSpPr>
          <p:cNvPr id="16" name="Text 6"/>
          <p:cNvSpPr/>
          <p:nvPr/>
        </p:nvSpPr>
        <p:spPr>
          <a:xfrm>
            <a:off x="8101584" y="4087368"/>
            <a:ext cx="5696712" cy="1773936"/>
          </a:xfrm>
          <a:prstGeom prst="rect">
            <a:avLst/>
          </a:prstGeom>
          <a:noFill/>
        </p:spPr>
        <p:txBody>
          <a:bodyPr wrap="square" lIns="0" tIns="0" rIns="0" bIns="0" rtlCol="0" anchor="t"/>
          <a:lstStyle/>
          <a:p>
            <a:pPr marL="0" indent="0" algn="l">
              <a:lnSpc>
                <a:spcPts val="2780"/>
              </a:lnSpc>
              <a:buNone/>
            </a:pPr>
            <a:r>
              <a:rPr lang="en-US" sz="1850" dirty="0">
                <a:solidFill>
                  <a:srgbClr val="03141C"/>
                </a:solidFill>
                <a:latin typeface="Arial-Regular" pitchFamily="34" charset="0"/>
                <a:ea typeface="Arial-Regular" pitchFamily="34" charset="-122"/>
                <a:cs typeface="Arial-Regular" pitchFamily="34" charset="-120"/>
              </a:rPr>
              <a:t>The vision has not yet materialized, despite the fact that research firm Gartner projects that “by 2026, 25% of the people will spend at least 1 hour a day in the Metaverse for work, shopping, education, social and/or entertainment.”</a:t>
            </a:r>
            <a:endParaRPr lang="en-US" sz="1850" dirty="0"/>
          </a:p>
        </p:txBody>
      </p:sp>
      <p:sp>
        <p:nvSpPr>
          <p:cNvPr id="17" name="Text 7"/>
          <p:cNvSpPr/>
          <p:nvPr/>
        </p:nvSpPr>
        <p:spPr>
          <a:xfrm>
            <a:off x="8101584" y="2020824"/>
            <a:ext cx="5696712" cy="1417320"/>
          </a:xfrm>
          <a:prstGeom prst="rect">
            <a:avLst/>
          </a:prstGeom>
          <a:noFill/>
        </p:spPr>
        <p:txBody>
          <a:bodyPr wrap="square" lIns="0" tIns="0" rIns="0" bIns="0" rtlCol="0" anchor="t"/>
          <a:lstStyle/>
          <a:p>
            <a:pPr marL="0" indent="0" algn="l">
              <a:lnSpc>
                <a:spcPts val="2780"/>
              </a:lnSpc>
              <a:buNone/>
            </a:pPr>
            <a:r>
              <a:rPr lang="en-US" sz="1850" dirty="0">
                <a:solidFill>
                  <a:srgbClr val="03141C"/>
                </a:solidFill>
                <a:latin typeface="Arial-Regular" pitchFamily="34" charset="0"/>
                <a:ea typeface="Arial-Regular" pitchFamily="34" charset="-122"/>
                <a:cs typeface="Arial-Regular" pitchFamily="34" charset="-120"/>
              </a:rPr>
              <a:t>The majority of these apps are compatible with computers or smartphones, and some 3D platforms allow virtual reality glasses or even wearables like haptic gloves.</a:t>
            </a:r>
            <a:endParaRPr lang="en-US" sz="1850" dirty="0"/>
          </a:p>
        </p:txBody>
      </p:sp>
      <p:sp>
        <p:nvSpPr>
          <p:cNvPr id="18" name="Text 8"/>
          <p:cNvSpPr/>
          <p:nvPr/>
        </p:nvSpPr>
        <p:spPr>
          <a:xfrm>
            <a:off x="8101584" y="6153912"/>
            <a:ext cx="5696712" cy="1069848"/>
          </a:xfrm>
          <a:prstGeom prst="rect">
            <a:avLst/>
          </a:prstGeom>
          <a:noFill/>
        </p:spPr>
        <p:txBody>
          <a:bodyPr wrap="square" lIns="0" tIns="0" rIns="0" bIns="0" rtlCol="0" anchor="t"/>
          <a:lstStyle/>
          <a:p>
            <a:pPr marL="0" indent="0" algn="l">
              <a:lnSpc>
                <a:spcPts val="2780"/>
              </a:lnSpc>
              <a:buNone/>
            </a:pPr>
            <a:r>
              <a:rPr lang="en-US" sz="1850" dirty="0">
                <a:solidFill>
                  <a:srgbClr val="03141C"/>
                </a:solidFill>
                <a:latin typeface="Arial-Regular" pitchFamily="34" charset="0"/>
                <a:ea typeface="Arial-Regular" pitchFamily="34" charset="-122"/>
                <a:cs typeface="Arial-Regular" pitchFamily="34" charset="-120"/>
              </a:rPr>
              <a:t>Existing articles regarding the connections between online (like video games and social media) and offline behavior focused on particular cohorts.</a:t>
            </a:r>
            <a:endParaRPr lang="en-US" sz="1850" dirty="0"/>
          </a:p>
        </p:txBody>
      </p:sp>
      <p:sp>
        <p:nvSpPr>
          <p:cNvPr id="19" name="Text 9"/>
          <p:cNvSpPr/>
          <p:nvPr/>
        </p:nvSpPr>
        <p:spPr>
          <a:xfrm>
            <a:off x="1609344" y="2020824"/>
            <a:ext cx="5696712" cy="1773936"/>
          </a:xfrm>
          <a:prstGeom prst="rect">
            <a:avLst/>
          </a:prstGeom>
          <a:noFill/>
        </p:spPr>
        <p:txBody>
          <a:bodyPr wrap="square" lIns="0" tIns="0" rIns="0" bIns="0" rtlCol="0" anchor="t"/>
          <a:lstStyle/>
          <a:p>
            <a:pPr marL="0" indent="0" algn="l">
              <a:lnSpc>
                <a:spcPts val="2780"/>
              </a:lnSpc>
              <a:buNone/>
            </a:pPr>
            <a:r>
              <a:rPr lang="en-US" sz="1850" dirty="0">
                <a:solidFill>
                  <a:srgbClr val="03141C"/>
                </a:solidFill>
                <a:latin typeface="Arial-Regular" pitchFamily="34" charset="0"/>
                <a:ea typeface="Arial-Regular" pitchFamily="34" charset="-122"/>
                <a:cs typeface="Arial-Regular" pitchFamily="34" charset="-120"/>
              </a:rPr>
              <a:t>The Metaverse is just another development in the internet’s evolution, not a revolution. These days, we can see a variety of 3D virtual worlds with a range of objectives, such as traditional gaming, education, and meeting places.</a:t>
            </a:r>
            <a:endParaRPr lang="en-US" sz="1850" dirty="0"/>
          </a:p>
        </p:txBody>
      </p:sp>
      <p:sp>
        <p:nvSpPr>
          <p:cNvPr id="20" name="Text 10"/>
          <p:cNvSpPr/>
          <p:nvPr/>
        </p:nvSpPr>
        <p:spPr>
          <a:xfrm>
            <a:off x="1609344" y="4087368"/>
            <a:ext cx="5696712" cy="1417320"/>
          </a:xfrm>
          <a:prstGeom prst="rect">
            <a:avLst/>
          </a:prstGeom>
          <a:noFill/>
        </p:spPr>
        <p:txBody>
          <a:bodyPr wrap="square" lIns="0" tIns="0" rIns="0" bIns="0" rtlCol="0" anchor="t"/>
          <a:lstStyle/>
          <a:p>
            <a:pPr marL="0" indent="0" algn="l">
              <a:lnSpc>
                <a:spcPts val="2780"/>
              </a:lnSpc>
              <a:buNone/>
            </a:pPr>
            <a:r>
              <a:rPr lang="en-US" sz="1850" dirty="0">
                <a:solidFill>
                  <a:srgbClr val="03141C"/>
                </a:solidFill>
                <a:latin typeface="Arial-Regular" pitchFamily="34" charset="0"/>
                <a:ea typeface="Arial-Regular" pitchFamily="34" charset="-122"/>
                <a:cs typeface="Arial-Regular" pitchFamily="34" charset="-120"/>
              </a:rPr>
              <a:t>However, there is still a lack of general interconnection among these platforms. Avatars and other userdata are therefore not reusable for other applications.</a:t>
            </a:r>
            <a:endParaRPr lang="en-US" sz="1850" dirty="0"/>
          </a:p>
        </p:txBody>
      </p:sp>
      <p:sp>
        <p:nvSpPr>
          <p:cNvPr id="21" name="Text 11"/>
          <p:cNvSpPr/>
          <p:nvPr/>
        </p:nvSpPr>
        <p:spPr>
          <a:xfrm>
            <a:off x="1609344" y="6153912"/>
            <a:ext cx="5696712" cy="1773936"/>
          </a:xfrm>
          <a:prstGeom prst="rect">
            <a:avLst/>
          </a:prstGeom>
          <a:noFill/>
        </p:spPr>
        <p:txBody>
          <a:bodyPr wrap="square" lIns="0" tIns="0" rIns="0" bIns="0" rtlCol="0" anchor="t"/>
          <a:lstStyle/>
          <a:p>
            <a:pPr marL="0" indent="0" algn="l">
              <a:lnSpc>
                <a:spcPts val="2780"/>
              </a:lnSpc>
              <a:buNone/>
            </a:pPr>
            <a:r>
              <a:rPr lang="en-US" sz="1850" dirty="0">
                <a:solidFill>
                  <a:srgbClr val="03141C"/>
                </a:solidFill>
                <a:latin typeface="Arial-Regular" pitchFamily="34" charset="0"/>
                <a:ea typeface="Arial-Regular" pitchFamily="34" charset="-122"/>
                <a:cs typeface="Arial-Regular" pitchFamily="34" charset="-120"/>
              </a:rPr>
              <a:t>As it allows the algorithm, either consciously or unconsciously, to shape the human mind, this paper emphasizes changed Socialization, Roles, Perception, and the corresponding Humanization of Artificial Intelligence.</a:t>
            </a:r>
            <a:endParaRPr lang="en-US" sz="1850" dirty="0"/>
          </a:p>
        </p:txBody>
      </p:sp>
      <p:sp>
        <p:nvSpPr>
          <p:cNvPr id="22" name="Text 12"/>
          <p:cNvSpPr/>
          <p:nvPr/>
        </p:nvSpPr>
        <p:spPr>
          <a:xfrm>
            <a:off x="832104" y="649224"/>
            <a:ext cx="12984480" cy="832104"/>
          </a:xfrm>
          <a:prstGeom prst="rect">
            <a:avLst/>
          </a:prstGeom>
          <a:noFill/>
        </p:spPr>
        <p:txBody>
          <a:bodyPr wrap="none" lIns="0" tIns="0" rIns="0" bIns="0" rtlCol="0" anchor="t"/>
          <a:lstStyle/>
          <a:p>
            <a:pPr marL="0" indent="0" algn="l">
              <a:lnSpc>
                <a:spcPts val="6500"/>
              </a:lnSpc>
              <a:buNone/>
            </a:pPr>
            <a:r>
              <a:rPr lang="en-US" sz="4640" dirty="0">
                <a:solidFill>
                  <a:srgbClr val="011C2A"/>
                </a:solidFill>
                <a:latin typeface="思源黑体-思源黑体-Bold" pitchFamily="34" charset="0"/>
                <a:ea typeface="思源黑体-思源黑体-Bold" pitchFamily="34" charset="-122"/>
                <a:cs typeface="思源黑体-思源黑体-Bold" pitchFamily="34" charset="-120"/>
              </a:rPr>
              <a:t>Abstract</a:t>
            </a:r>
            <a:endParaRPr lang="en-US" sz="464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12124944"/>
          </a:xfrm>
          <a:prstGeom prst="rect">
            <a:avLst/>
          </a:prstGeom>
        </p:spPr>
      </p:pic>
      <p:pic>
        <p:nvPicPr>
          <p:cNvPr id="3" name="Image 1" descr="preencoded.png"/>
          <p:cNvPicPr>
            <a:picLocks noChangeAspect="1"/>
          </p:cNvPicPr>
          <p:nvPr/>
        </p:nvPicPr>
        <p:blipFill>
          <a:blip r:embed="rId2"/>
          <a:stretch>
            <a:fillRect/>
          </a:stretch>
        </p:blipFill>
        <p:spPr>
          <a:xfrm>
            <a:off x="5047488" y="4343400"/>
            <a:ext cx="4544568" cy="4544568"/>
          </a:xfrm>
          <a:prstGeom prst="rect">
            <a:avLst/>
          </a:prstGeom>
        </p:spPr>
      </p:pic>
      <p:pic>
        <p:nvPicPr>
          <p:cNvPr id="4" name="Image 2" descr="preencoded.png"/>
          <p:cNvPicPr>
            <a:picLocks noChangeAspect="1"/>
          </p:cNvPicPr>
          <p:nvPr/>
        </p:nvPicPr>
        <p:blipFill>
          <a:blip r:embed="rId3"/>
          <a:stretch>
            <a:fillRect/>
          </a:stretch>
        </p:blipFill>
        <p:spPr>
          <a:xfrm>
            <a:off x="5047488" y="4343400"/>
            <a:ext cx="4544568" cy="4544568"/>
          </a:xfrm>
          <a:prstGeom prst="rect">
            <a:avLst/>
          </a:prstGeom>
        </p:spPr>
      </p:pic>
      <p:pic>
        <p:nvPicPr>
          <p:cNvPr id="5" name="Image 3" descr="preencoded.png"/>
          <p:cNvPicPr>
            <a:picLocks noChangeAspect="1"/>
          </p:cNvPicPr>
          <p:nvPr/>
        </p:nvPicPr>
        <p:blipFill>
          <a:blip r:embed="rId4"/>
          <a:stretch>
            <a:fillRect/>
          </a:stretch>
        </p:blipFill>
        <p:spPr>
          <a:xfrm>
            <a:off x="5047488" y="4343400"/>
            <a:ext cx="4544568" cy="4544568"/>
          </a:xfrm>
          <a:prstGeom prst="rect">
            <a:avLst/>
          </a:prstGeom>
        </p:spPr>
      </p:pic>
      <p:pic>
        <p:nvPicPr>
          <p:cNvPr id="6" name="Image 4" descr="preencoded.png"/>
          <p:cNvPicPr>
            <a:picLocks noChangeAspect="1"/>
          </p:cNvPicPr>
          <p:nvPr/>
        </p:nvPicPr>
        <p:blipFill>
          <a:blip r:embed="rId5"/>
          <a:stretch>
            <a:fillRect/>
          </a:stretch>
        </p:blipFill>
        <p:spPr>
          <a:xfrm>
            <a:off x="5047488" y="4343400"/>
            <a:ext cx="4544568" cy="4544568"/>
          </a:xfrm>
          <a:prstGeom prst="rect">
            <a:avLst/>
          </a:prstGeom>
        </p:spPr>
      </p:pic>
      <p:sp>
        <p:nvSpPr>
          <p:cNvPr id="7" name="Text 0"/>
          <p:cNvSpPr/>
          <p:nvPr/>
        </p:nvSpPr>
        <p:spPr>
          <a:xfrm>
            <a:off x="8065008" y="5559552"/>
            <a:ext cx="173736" cy="448056"/>
          </a:xfrm>
          <a:prstGeom prst="rect">
            <a:avLst/>
          </a:prstGeom>
          <a:noFill/>
        </p:spPr>
        <p:txBody>
          <a:bodyPr wrap="none" lIns="0" tIns="0" rIns="0" bIns="0" rtlCol="0" anchor="t"/>
          <a:lstStyle/>
          <a:p>
            <a:pPr marL="0" indent="0" algn="l">
              <a:lnSpc>
                <a:spcPts val="3480"/>
              </a:lnSpc>
              <a:buNone/>
            </a:pPr>
            <a:r>
              <a:rPr lang="en-US" sz="2320" dirty="0">
                <a:solidFill>
                  <a:srgbClr val="404040"/>
                </a:solidFill>
                <a:latin typeface="Arial-Regular" pitchFamily="34" charset="0"/>
                <a:ea typeface="Arial-Regular" pitchFamily="34" charset="-122"/>
                <a:cs typeface="Arial-Regular" pitchFamily="34" charset="-120"/>
              </a:rPr>
              <a:t>2</a:t>
            </a:r>
            <a:endParaRPr lang="en-US" sz="2320" dirty="0"/>
          </a:p>
        </p:txBody>
      </p:sp>
      <p:sp>
        <p:nvSpPr>
          <p:cNvPr id="8" name="Text 1"/>
          <p:cNvSpPr/>
          <p:nvPr/>
        </p:nvSpPr>
        <p:spPr>
          <a:xfrm>
            <a:off x="6409944" y="7214616"/>
            <a:ext cx="173736" cy="448056"/>
          </a:xfrm>
          <a:prstGeom prst="rect">
            <a:avLst/>
          </a:prstGeom>
          <a:noFill/>
        </p:spPr>
        <p:txBody>
          <a:bodyPr wrap="none" lIns="0" tIns="0" rIns="0" bIns="0" rtlCol="0" anchor="t"/>
          <a:lstStyle/>
          <a:p>
            <a:pPr marL="0" indent="0" algn="l">
              <a:lnSpc>
                <a:spcPts val="3480"/>
              </a:lnSpc>
              <a:buNone/>
            </a:pPr>
            <a:r>
              <a:rPr lang="en-US" sz="2320" dirty="0">
                <a:solidFill>
                  <a:srgbClr val="404040"/>
                </a:solidFill>
                <a:latin typeface="Arial-Regular" pitchFamily="34" charset="0"/>
                <a:ea typeface="Arial-Regular" pitchFamily="34" charset="-122"/>
                <a:cs typeface="Arial-Regular" pitchFamily="34" charset="-120"/>
              </a:rPr>
              <a:t>4</a:t>
            </a:r>
            <a:endParaRPr lang="en-US" sz="2320" dirty="0"/>
          </a:p>
        </p:txBody>
      </p:sp>
      <p:sp>
        <p:nvSpPr>
          <p:cNvPr id="9" name="Text 2"/>
          <p:cNvSpPr/>
          <p:nvPr/>
        </p:nvSpPr>
        <p:spPr>
          <a:xfrm>
            <a:off x="8065008" y="7214616"/>
            <a:ext cx="173736" cy="448056"/>
          </a:xfrm>
          <a:prstGeom prst="rect">
            <a:avLst/>
          </a:prstGeom>
          <a:noFill/>
        </p:spPr>
        <p:txBody>
          <a:bodyPr wrap="none" lIns="0" tIns="0" rIns="0" bIns="0" rtlCol="0" anchor="t"/>
          <a:lstStyle/>
          <a:p>
            <a:pPr marL="0" indent="0" algn="l">
              <a:lnSpc>
                <a:spcPts val="3480"/>
              </a:lnSpc>
              <a:buNone/>
            </a:pPr>
            <a:r>
              <a:rPr lang="en-US" sz="2320" dirty="0">
                <a:solidFill>
                  <a:srgbClr val="404040"/>
                </a:solidFill>
                <a:latin typeface="Arial-Regular" pitchFamily="34" charset="0"/>
                <a:ea typeface="Arial-Regular" pitchFamily="34" charset="-122"/>
                <a:cs typeface="Arial-Regular" pitchFamily="34" charset="-120"/>
              </a:rPr>
              <a:t>3</a:t>
            </a:r>
            <a:endParaRPr lang="en-US" sz="2320" dirty="0"/>
          </a:p>
        </p:txBody>
      </p:sp>
      <p:sp>
        <p:nvSpPr>
          <p:cNvPr id="10" name="Text 3"/>
          <p:cNvSpPr/>
          <p:nvPr/>
        </p:nvSpPr>
        <p:spPr>
          <a:xfrm>
            <a:off x="6409944" y="5559552"/>
            <a:ext cx="173736" cy="448056"/>
          </a:xfrm>
          <a:prstGeom prst="rect">
            <a:avLst/>
          </a:prstGeom>
          <a:noFill/>
        </p:spPr>
        <p:txBody>
          <a:bodyPr wrap="none" lIns="0" tIns="0" rIns="0" bIns="0" rtlCol="0" anchor="t"/>
          <a:lstStyle/>
          <a:p>
            <a:pPr marL="0" indent="0" algn="l">
              <a:lnSpc>
                <a:spcPts val="3480"/>
              </a:lnSpc>
              <a:buNone/>
            </a:pPr>
            <a:r>
              <a:rPr lang="en-US" sz="2320" dirty="0">
                <a:solidFill>
                  <a:srgbClr val="404040"/>
                </a:solidFill>
                <a:latin typeface="Arial-Regular" pitchFamily="34" charset="0"/>
                <a:ea typeface="Arial-Regular" pitchFamily="34" charset="-122"/>
                <a:cs typeface="Arial-Regular" pitchFamily="34" charset="-120"/>
              </a:rPr>
              <a:t>1</a:t>
            </a:r>
            <a:endParaRPr lang="en-US" sz="2320" dirty="0"/>
          </a:p>
        </p:txBody>
      </p:sp>
      <p:sp>
        <p:nvSpPr>
          <p:cNvPr id="11" name="Text 4"/>
          <p:cNvSpPr/>
          <p:nvPr/>
        </p:nvSpPr>
        <p:spPr>
          <a:xfrm>
            <a:off x="950976" y="8823960"/>
            <a:ext cx="3986784" cy="2478024"/>
          </a:xfrm>
          <a:prstGeom prst="rect">
            <a:avLst/>
          </a:prstGeom>
          <a:noFill/>
        </p:spPr>
        <p:txBody>
          <a:bodyPr wrap="square" lIns="0" tIns="0" rIns="0" bIns="0" rtlCol="0" anchor="t"/>
          <a:lstStyle/>
          <a:p>
            <a:pPr marL="0" indent="0" algn="r">
              <a:lnSpc>
                <a:spcPts val="2780"/>
              </a:lnSpc>
              <a:buNone/>
            </a:pPr>
            <a:r>
              <a:rPr lang="en-US" sz="1850" dirty="0">
                <a:solidFill>
                  <a:srgbClr val="03141C"/>
                </a:solidFill>
                <a:latin typeface="Arial-Regular" pitchFamily="34" charset="0"/>
                <a:ea typeface="Arial-Regular" pitchFamily="34" charset="-122"/>
                <a:cs typeface="Arial-Regular" pitchFamily="34" charset="-120"/>
              </a:rPr>
              <a:t>The Metaverse thus needs not just several virtual reality platforms (or one encompassing all facets), but also a consistent interconnection to operate the own avatar or the later defined Virtual Beings on the several sites.</a:t>
            </a:r>
            <a:endParaRPr lang="en-US" sz="1850" dirty="0"/>
          </a:p>
        </p:txBody>
      </p:sp>
      <p:sp>
        <p:nvSpPr>
          <p:cNvPr id="12" name="Text 5"/>
          <p:cNvSpPr/>
          <p:nvPr/>
        </p:nvSpPr>
        <p:spPr>
          <a:xfrm>
            <a:off x="9710928" y="3959352"/>
            <a:ext cx="3986784" cy="2130552"/>
          </a:xfrm>
          <a:prstGeom prst="rect">
            <a:avLst/>
          </a:prstGeom>
          <a:noFill/>
        </p:spPr>
        <p:txBody>
          <a:bodyPr wrap="square" lIns="0" tIns="0" rIns="0" bIns="0" rtlCol="0" anchor="t"/>
          <a:lstStyle/>
          <a:p>
            <a:pPr marL="0" indent="0" algn="l">
              <a:lnSpc>
                <a:spcPts val="2780"/>
              </a:lnSpc>
              <a:buNone/>
            </a:pPr>
            <a:r>
              <a:rPr lang="en-US" sz="1850" dirty="0">
                <a:solidFill>
                  <a:srgbClr val="03141C"/>
                </a:solidFill>
                <a:latin typeface="Arial-Regular" pitchFamily="34" charset="0"/>
                <a:ea typeface="Arial-Regular" pitchFamily="34" charset="-122"/>
                <a:cs typeface="Arial-Regular" pitchFamily="34" charset="-120"/>
              </a:rPr>
              <a:t>The Metaverse is often misused today as a marketing term pushing a virtual reality platform or game; we can talk about the Metaverse only if all of Ball’s definition is holistically applied.</a:t>
            </a:r>
            <a:endParaRPr lang="en-US" sz="1850" dirty="0"/>
          </a:p>
        </p:txBody>
      </p:sp>
      <p:sp>
        <p:nvSpPr>
          <p:cNvPr id="13" name="Text 6"/>
          <p:cNvSpPr/>
          <p:nvPr/>
        </p:nvSpPr>
        <p:spPr>
          <a:xfrm>
            <a:off x="950976" y="2011680"/>
            <a:ext cx="3986784" cy="6025896"/>
          </a:xfrm>
          <a:prstGeom prst="rect">
            <a:avLst/>
          </a:prstGeom>
          <a:noFill/>
        </p:spPr>
        <p:txBody>
          <a:bodyPr wrap="square" lIns="0" tIns="0" rIns="0" bIns="0" rtlCol="0" anchor="t"/>
          <a:lstStyle/>
          <a:p>
            <a:pPr marL="0" indent="0" algn="r">
              <a:lnSpc>
                <a:spcPts val="2780"/>
              </a:lnSpc>
              <a:buNone/>
            </a:pPr>
            <a:r>
              <a:rPr lang="en-US" sz="1850" dirty="0">
                <a:solidFill>
                  <a:srgbClr val="03141C"/>
                </a:solidFill>
                <a:latin typeface="Arial-Regular" pitchFamily="34" charset="0"/>
                <a:ea typeface="Arial-Regular" pitchFamily="34" charset="-122"/>
                <a:cs typeface="Arial-Regular" pitchFamily="34" charset="-120"/>
              </a:rPr>
              <a:t>Though there is no universal definition of the Metaverse, this article for the sake of discussing the psychological impact refers to Matthew Ball, author and former Head of Strategy at Amazon Studios: “The Metaverse is a massively scaled and interoperable network of real-time rendered 3D virtual worlds which can be experienced synchronously and persistently by an effectively unlimited number of users with an individual sense of presence, and with continuity of data, such as identity, history, entitlements, objects, communications, and payments” [1].</a:t>
            </a:r>
            <a:endParaRPr lang="en-US" sz="1850" dirty="0"/>
          </a:p>
        </p:txBody>
      </p:sp>
      <p:sp>
        <p:nvSpPr>
          <p:cNvPr id="14" name="Text 7"/>
          <p:cNvSpPr/>
          <p:nvPr/>
        </p:nvSpPr>
        <p:spPr>
          <a:xfrm>
            <a:off x="832104" y="649224"/>
            <a:ext cx="12984480" cy="832104"/>
          </a:xfrm>
          <a:prstGeom prst="rect">
            <a:avLst/>
          </a:prstGeom>
          <a:noFill/>
        </p:spPr>
        <p:txBody>
          <a:bodyPr wrap="none" lIns="0" tIns="0" rIns="0" bIns="0" rtlCol="0" anchor="t"/>
          <a:lstStyle/>
          <a:p>
            <a:pPr marL="0" indent="0" algn="l">
              <a:lnSpc>
                <a:spcPts val="6500"/>
              </a:lnSpc>
              <a:buNone/>
            </a:pPr>
            <a:r>
              <a:rPr lang="en-US" sz="4640" dirty="0">
                <a:solidFill>
                  <a:srgbClr val="011C2A"/>
                </a:solidFill>
                <a:latin typeface="思源黑体-思源黑体-Bold" pitchFamily="34" charset="0"/>
                <a:ea typeface="思源黑体-思源黑体-Bold" pitchFamily="34" charset="-122"/>
                <a:cs typeface="思源黑体-思源黑体-Bold" pitchFamily="34" charset="-120"/>
              </a:rPr>
              <a:t>Introduction</a:t>
            </a:r>
            <a:endParaRPr lang="en-US" sz="4640" dirty="0"/>
          </a:p>
        </p:txBody>
      </p:sp>
      <p:sp>
        <p:nvSpPr>
          <p:cNvPr id="15" name="Text 8"/>
          <p:cNvSpPr/>
          <p:nvPr/>
        </p:nvSpPr>
        <p:spPr>
          <a:xfrm>
            <a:off x="9710928" y="8650224"/>
            <a:ext cx="3986784" cy="2834640"/>
          </a:xfrm>
          <a:prstGeom prst="rect">
            <a:avLst/>
          </a:prstGeom>
          <a:noFill/>
        </p:spPr>
        <p:txBody>
          <a:bodyPr wrap="square" lIns="0" tIns="0" rIns="0" bIns="0" rtlCol="0" anchor="t"/>
          <a:lstStyle/>
          <a:p>
            <a:pPr marL="0" indent="0" algn="l">
              <a:lnSpc>
                <a:spcPts val="2780"/>
              </a:lnSpc>
              <a:buNone/>
            </a:pPr>
            <a:r>
              <a:rPr lang="en-US" sz="1850" dirty="0">
                <a:solidFill>
                  <a:srgbClr val="03141C"/>
                </a:solidFill>
                <a:latin typeface="Arial-Regular" pitchFamily="34" charset="0"/>
                <a:ea typeface="Arial-Regular" pitchFamily="34" charset="-122"/>
                <a:cs typeface="Arial-Regular" pitchFamily="34" charset="-120"/>
              </a:rPr>
              <a:t>He goes on to define it as persistent, synchronous &amp; live, giving every user a unique feeling of “presence,” a completely operating economy, connecting the digital and physical spheres, offering unmatched interoperability of data, digital items &amp; assets, and content [2].</a:t>
            </a:r>
            <a:endParaRPr lang="en-US" sz="18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2"/>
          <a:stretch>
            <a:fillRect/>
          </a:stretch>
        </p:blipFill>
        <p:spPr>
          <a:xfrm>
            <a:off x="0" y="0"/>
            <a:ext cx="14630400" cy="8238744"/>
          </a:xfrm>
          <a:prstGeom prst="rect">
            <a:avLst/>
          </a:prstGeom>
        </p:spPr>
      </p:pic>
      <p:pic>
        <p:nvPicPr>
          <p:cNvPr id="4" name="Image 2" descr="preencoded.png"/>
          <p:cNvPicPr>
            <a:picLocks noChangeAspect="1"/>
          </p:cNvPicPr>
          <p:nvPr/>
        </p:nvPicPr>
        <p:blipFill>
          <a:blip r:embed="rId3"/>
          <a:stretch>
            <a:fillRect/>
          </a:stretch>
        </p:blipFill>
        <p:spPr>
          <a:xfrm>
            <a:off x="832104" y="7022592"/>
            <a:ext cx="12984480" cy="36576"/>
          </a:xfrm>
          <a:prstGeom prst="rect">
            <a:avLst/>
          </a:prstGeom>
        </p:spPr>
      </p:pic>
      <p:sp>
        <p:nvSpPr>
          <p:cNvPr id="5" name="Text 0"/>
          <p:cNvSpPr/>
          <p:nvPr/>
        </p:nvSpPr>
        <p:spPr>
          <a:xfrm>
            <a:off x="832104" y="923544"/>
            <a:ext cx="12984480" cy="1655064"/>
          </a:xfrm>
          <a:prstGeom prst="rect">
            <a:avLst/>
          </a:prstGeom>
          <a:noFill/>
        </p:spPr>
        <p:txBody>
          <a:bodyPr wrap="none" lIns="0" tIns="0" rIns="0" bIns="0" rtlCol="0" anchor="t"/>
          <a:lstStyle/>
          <a:p>
            <a:pPr marL="0" indent="0" algn="l">
              <a:lnSpc>
                <a:spcPts val="13000"/>
              </a:lnSpc>
              <a:buNone/>
            </a:pPr>
            <a:r>
              <a:rPr lang="en-US" sz="9290" dirty="0">
                <a:solidFill>
                  <a:srgbClr val="011C2A"/>
                </a:solidFill>
                <a:latin typeface="思源黑体-思源黑体-Bold" pitchFamily="34" charset="0"/>
                <a:ea typeface="思源黑体-思源黑体-Bold" pitchFamily="34" charset="-122"/>
                <a:cs typeface="思源黑体-思源黑体-Bold" pitchFamily="34" charset="-120"/>
              </a:rPr>
              <a:t>03</a:t>
            </a:r>
            <a:endParaRPr lang="en-US" sz="9290" dirty="0"/>
          </a:p>
        </p:txBody>
      </p:sp>
      <p:sp>
        <p:nvSpPr>
          <p:cNvPr id="6" name="Text 1"/>
          <p:cNvSpPr/>
          <p:nvPr/>
        </p:nvSpPr>
        <p:spPr>
          <a:xfrm>
            <a:off x="832104" y="2834640"/>
            <a:ext cx="12984480" cy="356616"/>
          </a:xfrm>
          <a:prstGeom prst="rect">
            <a:avLst/>
          </a:prstGeom>
          <a:noFill/>
        </p:spPr>
        <p:txBody>
          <a:bodyPr wrap="none" lIns="0" tIns="0" rIns="0" bIns="0" rtlCol="0" anchor="t"/>
          <a:lstStyle/>
          <a:p>
            <a:pPr marL="0" indent="0" algn="l">
              <a:lnSpc>
                <a:spcPts val="2780"/>
              </a:lnSpc>
              <a:buNone/>
            </a:pPr>
            <a:endParaRPr lang="en-US" sz="1850" dirty="0"/>
          </a:p>
        </p:txBody>
      </p:sp>
      <p:sp>
        <p:nvSpPr>
          <p:cNvPr id="7" name="Text 2"/>
          <p:cNvSpPr/>
          <p:nvPr/>
        </p:nvSpPr>
        <p:spPr>
          <a:xfrm>
            <a:off x="832104" y="4078224"/>
            <a:ext cx="12984480" cy="356616"/>
          </a:xfrm>
          <a:prstGeom prst="rect">
            <a:avLst/>
          </a:prstGeom>
          <a:noFill/>
        </p:spPr>
        <p:txBody>
          <a:bodyPr wrap="none" lIns="0" tIns="0" rIns="0" bIns="0" rtlCol="0" anchor="t"/>
          <a:lstStyle/>
          <a:p>
            <a:pPr marL="0" indent="0" algn="l">
              <a:lnSpc>
                <a:spcPts val="2780"/>
              </a:lnSpc>
              <a:buNone/>
            </a:pPr>
            <a:endParaRPr lang="en-US" sz="1850" dirty="0"/>
          </a:p>
        </p:txBody>
      </p:sp>
      <p:sp>
        <p:nvSpPr>
          <p:cNvPr id="8" name="Text 3"/>
          <p:cNvSpPr/>
          <p:nvPr/>
        </p:nvSpPr>
        <p:spPr>
          <a:xfrm>
            <a:off x="832104" y="3456432"/>
            <a:ext cx="12984480" cy="356616"/>
          </a:xfrm>
          <a:prstGeom prst="rect">
            <a:avLst/>
          </a:prstGeom>
          <a:noFill/>
        </p:spPr>
        <p:txBody>
          <a:bodyPr wrap="none" lIns="0" tIns="0" rIns="0" bIns="0" rtlCol="0" anchor="t"/>
          <a:lstStyle/>
          <a:p>
            <a:pPr marL="0" indent="0" algn="l">
              <a:lnSpc>
                <a:spcPts val="2780"/>
              </a:lnSpc>
              <a:buNone/>
            </a:pPr>
            <a:endParaRPr lang="en-US" sz="1850" dirty="0"/>
          </a:p>
        </p:txBody>
      </p:sp>
      <p:sp>
        <p:nvSpPr>
          <p:cNvPr id="9" name="Text 4"/>
          <p:cNvSpPr/>
          <p:nvPr/>
        </p:nvSpPr>
        <p:spPr>
          <a:xfrm>
            <a:off x="832104" y="5312664"/>
            <a:ext cx="12984480" cy="356616"/>
          </a:xfrm>
          <a:prstGeom prst="rect">
            <a:avLst/>
          </a:prstGeom>
          <a:noFill/>
        </p:spPr>
        <p:txBody>
          <a:bodyPr wrap="none" lIns="0" tIns="0" rIns="0" bIns="0" rtlCol="0" anchor="t"/>
          <a:lstStyle/>
          <a:p>
            <a:pPr marL="0" indent="0" algn="l">
              <a:lnSpc>
                <a:spcPts val="2780"/>
              </a:lnSpc>
              <a:buNone/>
            </a:pPr>
            <a:endParaRPr lang="en-US" sz="1850" dirty="0"/>
          </a:p>
        </p:txBody>
      </p:sp>
      <p:sp>
        <p:nvSpPr>
          <p:cNvPr id="10" name="Text 5"/>
          <p:cNvSpPr/>
          <p:nvPr/>
        </p:nvSpPr>
        <p:spPr>
          <a:xfrm>
            <a:off x="832104" y="5934456"/>
            <a:ext cx="12984480" cy="832104"/>
          </a:xfrm>
          <a:prstGeom prst="rect">
            <a:avLst/>
          </a:prstGeom>
          <a:noFill/>
        </p:spPr>
        <p:txBody>
          <a:bodyPr wrap="none" lIns="0" tIns="0" rIns="0" bIns="0" rtlCol="0" anchor="t"/>
          <a:lstStyle/>
          <a:p>
            <a:pPr marL="0" indent="0" algn="l">
              <a:lnSpc>
                <a:spcPts val="6500"/>
              </a:lnSpc>
              <a:buNone/>
            </a:pPr>
            <a:r>
              <a:rPr lang="en-US" sz="4640" dirty="0">
                <a:solidFill>
                  <a:srgbClr val="011C2A"/>
                </a:solidFill>
                <a:latin typeface="思源黑体-思源黑体-Bold" pitchFamily="34" charset="0"/>
                <a:ea typeface="思源黑体-思源黑体-Bold" pitchFamily="34" charset="-122"/>
                <a:cs typeface="思源黑体-思源黑体-Bold" pitchFamily="34" charset="-120"/>
              </a:rPr>
              <a:t>Literature Review</a:t>
            </a:r>
            <a:endParaRPr lang="en-US" sz="4640" dirty="0"/>
          </a:p>
        </p:txBody>
      </p:sp>
      <p:sp>
        <p:nvSpPr>
          <p:cNvPr id="11" name="Text 6"/>
          <p:cNvSpPr/>
          <p:nvPr/>
        </p:nvSpPr>
        <p:spPr>
          <a:xfrm>
            <a:off x="832104" y="4700016"/>
            <a:ext cx="12984480" cy="356616"/>
          </a:xfrm>
          <a:prstGeom prst="rect">
            <a:avLst/>
          </a:prstGeom>
          <a:noFill/>
        </p:spPr>
        <p:txBody>
          <a:bodyPr wrap="none" lIns="0" tIns="0" rIns="0" bIns="0" rtlCol="0" anchor="t"/>
          <a:lstStyle/>
          <a:p>
            <a:pPr marL="0" indent="0" algn="l">
              <a:lnSpc>
                <a:spcPts val="2780"/>
              </a:lnSpc>
              <a:buNone/>
            </a:pPr>
            <a:endParaRPr lang="en-US" sz="18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2"/>
          <a:stretch>
            <a:fillRect/>
          </a:stretch>
        </p:blipFill>
        <p:spPr>
          <a:xfrm>
            <a:off x="0" y="0"/>
            <a:ext cx="4974336" cy="8238744"/>
          </a:xfrm>
          <a:prstGeom prst="rect">
            <a:avLst/>
          </a:prstGeom>
        </p:spPr>
      </p:pic>
      <p:pic>
        <p:nvPicPr>
          <p:cNvPr id="4" name="Image 2" descr="preencoded.png"/>
          <p:cNvPicPr>
            <a:picLocks noChangeAspect="1"/>
          </p:cNvPicPr>
          <p:nvPr/>
        </p:nvPicPr>
        <p:blipFill>
          <a:blip r:embed="rId3"/>
          <a:stretch>
            <a:fillRect/>
          </a:stretch>
        </p:blipFill>
        <p:spPr>
          <a:xfrm>
            <a:off x="5815584" y="5504688"/>
            <a:ext cx="475488" cy="475488"/>
          </a:xfrm>
          <a:prstGeom prst="rect">
            <a:avLst/>
          </a:prstGeom>
        </p:spPr>
      </p:pic>
      <p:pic>
        <p:nvPicPr>
          <p:cNvPr id="5" name="Image 3" descr="preencoded.png"/>
          <p:cNvPicPr>
            <a:picLocks noChangeAspect="1"/>
          </p:cNvPicPr>
          <p:nvPr/>
        </p:nvPicPr>
        <p:blipFill>
          <a:blip r:embed="rId3"/>
          <a:stretch>
            <a:fillRect/>
          </a:stretch>
        </p:blipFill>
        <p:spPr>
          <a:xfrm>
            <a:off x="5815584" y="4151376"/>
            <a:ext cx="475488" cy="475488"/>
          </a:xfrm>
          <a:prstGeom prst="rect">
            <a:avLst/>
          </a:prstGeom>
        </p:spPr>
      </p:pic>
      <p:sp>
        <p:nvSpPr>
          <p:cNvPr id="6" name="Text 0"/>
          <p:cNvSpPr/>
          <p:nvPr/>
        </p:nvSpPr>
        <p:spPr>
          <a:xfrm>
            <a:off x="5971032" y="5596128"/>
            <a:ext cx="173736" cy="301752"/>
          </a:xfrm>
          <a:prstGeom prst="rect">
            <a:avLst/>
          </a:prstGeom>
          <a:noFill/>
        </p:spPr>
        <p:txBody>
          <a:bodyPr wrap="none" lIns="0" tIns="0" rIns="0" bIns="0" rtlCol="0" anchor="t"/>
          <a:lstStyle/>
          <a:p>
            <a:pPr marL="0" indent="0" algn="ctr">
              <a:lnSpc>
                <a:spcPts val="2320"/>
              </a:lnSpc>
              <a:buNone/>
            </a:pPr>
            <a:r>
              <a:rPr lang="en-US" sz="2320" dirty="0">
                <a:solidFill>
                  <a:srgbClr val="404040"/>
                </a:solidFill>
                <a:latin typeface="Arial-Regular" pitchFamily="34" charset="0"/>
                <a:ea typeface="Arial-Regular" pitchFamily="34" charset="-122"/>
                <a:cs typeface="Arial-Regular" pitchFamily="34" charset="-120"/>
              </a:rPr>
              <a:t>2</a:t>
            </a:r>
            <a:endParaRPr lang="en-US" sz="2320" dirty="0"/>
          </a:p>
        </p:txBody>
      </p:sp>
      <p:sp>
        <p:nvSpPr>
          <p:cNvPr id="7" name="Text 1"/>
          <p:cNvSpPr/>
          <p:nvPr/>
        </p:nvSpPr>
        <p:spPr>
          <a:xfrm>
            <a:off x="5971032" y="4233672"/>
            <a:ext cx="173736" cy="301752"/>
          </a:xfrm>
          <a:prstGeom prst="rect">
            <a:avLst/>
          </a:prstGeom>
          <a:noFill/>
        </p:spPr>
        <p:txBody>
          <a:bodyPr wrap="none" lIns="0" tIns="0" rIns="0" bIns="0" rtlCol="0" anchor="t"/>
          <a:lstStyle/>
          <a:p>
            <a:pPr marL="0" indent="0" algn="ctr">
              <a:lnSpc>
                <a:spcPts val="2320"/>
              </a:lnSpc>
              <a:buNone/>
            </a:pPr>
            <a:r>
              <a:rPr lang="en-US" sz="2320" dirty="0">
                <a:solidFill>
                  <a:srgbClr val="404040"/>
                </a:solidFill>
                <a:latin typeface="Arial-Regular" pitchFamily="34" charset="0"/>
                <a:ea typeface="Arial-Regular" pitchFamily="34" charset="-122"/>
                <a:cs typeface="Arial-Regular" pitchFamily="34" charset="-120"/>
              </a:rPr>
              <a:t>1</a:t>
            </a:r>
            <a:endParaRPr lang="en-US" sz="2320" dirty="0"/>
          </a:p>
        </p:txBody>
      </p:sp>
      <p:sp>
        <p:nvSpPr>
          <p:cNvPr id="8" name="Text 2"/>
          <p:cNvSpPr/>
          <p:nvPr/>
        </p:nvSpPr>
        <p:spPr>
          <a:xfrm>
            <a:off x="6583680" y="4178808"/>
            <a:ext cx="7214616" cy="1069848"/>
          </a:xfrm>
          <a:prstGeom prst="rect">
            <a:avLst/>
          </a:prstGeom>
          <a:noFill/>
        </p:spPr>
        <p:txBody>
          <a:bodyPr wrap="square" lIns="0" tIns="0" rIns="0" bIns="0" rtlCol="0" anchor="t"/>
          <a:lstStyle/>
          <a:p>
            <a:pPr marL="0" indent="0" algn="l">
              <a:lnSpc>
                <a:spcPts val="2780"/>
              </a:lnSpc>
              <a:buNone/>
            </a:pPr>
            <a:r>
              <a:rPr lang="en-US" sz="1850" dirty="0">
                <a:solidFill>
                  <a:srgbClr val="03141C"/>
                </a:solidFill>
                <a:latin typeface="Arial-Regular" pitchFamily="34" charset="0"/>
                <a:ea typeface="Arial-Regular" pitchFamily="34" charset="-122"/>
                <a:cs typeface="Arial-Regular" pitchFamily="34" charset="-120"/>
              </a:rPr>
              <a:t>Yee and Bailenson (2007) showed research that coined the term “Proteus effect,” which states that the characteristics of digital avatars influence the user’s behavior.</a:t>
            </a:r>
            <a:endParaRPr lang="en-US" sz="1850" dirty="0"/>
          </a:p>
        </p:txBody>
      </p:sp>
      <p:sp>
        <p:nvSpPr>
          <p:cNvPr id="9" name="Text 3"/>
          <p:cNvSpPr/>
          <p:nvPr/>
        </p:nvSpPr>
        <p:spPr>
          <a:xfrm>
            <a:off x="6583680" y="5532120"/>
            <a:ext cx="7214616" cy="713232"/>
          </a:xfrm>
          <a:prstGeom prst="rect">
            <a:avLst/>
          </a:prstGeom>
          <a:noFill/>
        </p:spPr>
        <p:txBody>
          <a:bodyPr wrap="square" lIns="0" tIns="0" rIns="0" bIns="0" rtlCol="0" anchor="t"/>
          <a:lstStyle/>
          <a:p>
            <a:pPr marL="0" indent="0" algn="l">
              <a:lnSpc>
                <a:spcPts val="2780"/>
              </a:lnSpc>
              <a:buNone/>
            </a:pPr>
            <a:r>
              <a:rPr lang="en-US" sz="1850" dirty="0">
                <a:solidFill>
                  <a:srgbClr val="03141C"/>
                </a:solidFill>
                <a:latin typeface="Arial-Regular" pitchFamily="34" charset="0"/>
                <a:ea typeface="Arial-Regular" pitchFamily="34" charset="-122"/>
                <a:cs typeface="Arial-Regular" pitchFamily="34" charset="-120"/>
              </a:rPr>
              <a:t>Additional research (e.g., Gonzales &amp; Hancock, 2011) suggests that avatar personalization can increase self-esteem.</a:t>
            </a:r>
            <a:endParaRPr lang="en-US" sz="1850" dirty="0"/>
          </a:p>
        </p:txBody>
      </p:sp>
      <p:sp>
        <p:nvSpPr>
          <p:cNvPr id="10" name="Text 4"/>
          <p:cNvSpPr/>
          <p:nvPr/>
        </p:nvSpPr>
        <p:spPr>
          <a:xfrm>
            <a:off x="5806440" y="1984248"/>
            <a:ext cx="8010144" cy="1655064"/>
          </a:xfrm>
          <a:prstGeom prst="rect">
            <a:avLst/>
          </a:prstGeom>
          <a:noFill/>
        </p:spPr>
        <p:txBody>
          <a:bodyPr wrap="square" lIns="0" tIns="0" rIns="0" bIns="0" rtlCol="0" anchor="t"/>
          <a:lstStyle/>
          <a:p>
            <a:pPr marL="0" indent="0" algn="l">
              <a:lnSpc>
                <a:spcPts val="6500"/>
              </a:lnSpc>
              <a:buNone/>
            </a:pPr>
            <a:r>
              <a:rPr lang="en-US" sz="4640" dirty="0">
                <a:solidFill>
                  <a:srgbClr val="011C2A"/>
                </a:solidFill>
                <a:latin typeface="思源黑体-思源黑体-Bold" pitchFamily="34" charset="0"/>
                <a:ea typeface="思源黑体-思源黑体-Bold" pitchFamily="34" charset="-122"/>
                <a:cs typeface="思源黑体-思源黑体-Bold" pitchFamily="34" charset="-120"/>
              </a:rPr>
              <a:t>Identity and the Digital Self</a:t>
            </a:r>
            <a:endParaRPr lang="en-US" sz="464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2"/>
          <a:stretch>
            <a:fillRect/>
          </a:stretch>
        </p:blipFill>
        <p:spPr>
          <a:xfrm>
            <a:off x="0" y="0"/>
            <a:ext cx="4974336" cy="8238744"/>
          </a:xfrm>
          <a:prstGeom prst="rect">
            <a:avLst/>
          </a:prstGeom>
        </p:spPr>
      </p:pic>
      <p:pic>
        <p:nvPicPr>
          <p:cNvPr id="4" name="Image 2" descr="preencoded.png"/>
          <p:cNvPicPr>
            <a:picLocks noChangeAspect="1"/>
          </p:cNvPicPr>
          <p:nvPr/>
        </p:nvPicPr>
        <p:blipFill>
          <a:blip r:embed="rId3"/>
          <a:stretch>
            <a:fillRect/>
          </a:stretch>
        </p:blipFill>
        <p:spPr>
          <a:xfrm>
            <a:off x="5815584" y="3886200"/>
            <a:ext cx="3858768" cy="2395728"/>
          </a:xfrm>
          <a:prstGeom prst="rect">
            <a:avLst/>
          </a:prstGeom>
        </p:spPr>
      </p:pic>
      <p:pic>
        <p:nvPicPr>
          <p:cNvPr id="5" name="Image 3" descr="preencoded.png"/>
          <p:cNvPicPr>
            <a:picLocks noChangeAspect="1"/>
          </p:cNvPicPr>
          <p:nvPr/>
        </p:nvPicPr>
        <p:blipFill>
          <a:blip r:embed="rId3"/>
          <a:stretch>
            <a:fillRect/>
          </a:stretch>
        </p:blipFill>
        <p:spPr>
          <a:xfrm>
            <a:off x="9939528" y="3886200"/>
            <a:ext cx="3858768" cy="2395728"/>
          </a:xfrm>
          <a:prstGeom prst="rect">
            <a:avLst/>
          </a:prstGeom>
        </p:spPr>
      </p:pic>
      <p:sp>
        <p:nvSpPr>
          <p:cNvPr id="6" name="Text 0"/>
          <p:cNvSpPr/>
          <p:nvPr/>
        </p:nvSpPr>
        <p:spPr>
          <a:xfrm>
            <a:off x="10186416" y="4014216"/>
            <a:ext cx="3355848" cy="1069848"/>
          </a:xfrm>
          <a:prstGeom prst="rect">
            <a:avLst/>
          </a:prstGeom>
          <a:noFill/>
        </p:spPr>
        <p:txBody>
          <a:bodyPr wrap="square" lIns="0" tIns="0" rIns="0" bIns="0" rtlCol="0" anchor="t"/>
          <a:lstStyle/>
          <a:p>
            <a:pPr marL="0" indent="0" algn="ctr">
              <a:lnSpc>
                <a:spcPts val="2780"/>
              </a:lnSpc>
              <a:buNone/>
            </a:pPr>
            <a:r>
              <a:rPr lang="en-US" sz="1850" dirty="0">
                <a:solidFill>
                  <a:srgbClr val="03141C"/>
                </a:solidFill>
                <a:latin typeface="Arial-Regular" pitchFamily="34" charset="0"/>
                <a:ea typeface="Arial-Regular" pitchFamily="34" charset="-122"/>
                <a:cs typeface="Arial-Regular" pitchFamily="34" charset="-120"/>
              </a:rPr>
              <a:t>Disinhibition may facilitate social interaction but may also lead to identity confusion.</a:t>
            </a:r>
            <a:endParaRPr lang="en-US" sz="1850" dirty="0"/>
          </a:p>
        </p:txBody>
      </p:sp>
      <p:sp>
        <p:nvSpPr>
          <p:cNvPr id="7" name="Text 1"/>
          <p:cNvSpPr/>
          <p:nvPr/>
        </p:nvSpPr>
        <p:spPr>
          <a:xfrm>
            <a:off x="6071616" y="4014216"/>
            <a:ext cx="3355848" cy="2130552"/>
          </a:xfrm>
          <a:prstGeom prst="rect">
            <a:avLst/>
          </a:prstGeom>
          <a:noFill/>
        </p:spPr>
        <p:txBody>
          <a:bodyPr wrap="square" lIns="0" tIns="0" rIns="0" bIns="0" rtlCol="0" anchor="t"/>
          <a:lstStyle/>
          <a:p>
            <a:pPr marL="0" indent="0" algn="ctr">
              <a:lnSpc>
                <a:spcPts val="2780"/>
              </a:lnSpc>
              <a:buNone/>
            </a:pPr>
            <a:r>
              <a:rPr lang="en-US" sz="1850" dirty="0">
                <a:solidFill>
                  <a:srgbClr val="03141C"/>
                </a:solidFill>
                <a:latin typeface="Arial-Regular" pitchFamily="34" charset="0"/>
                <a:ea typeface="Arial-Regular" pitchFamily="34" charset="-122"/>
                <a:cs typeface="Arial-Regular" pitchFamily="34" charset="-120"/>
              </a:rPr>
              <a:t>A research by Suler (2004) analyzed the “online disinhibition effect,” whereby individuals feel more at ease baring themselves on the internet.</a:t>
            </a:r>
            <a:endParaRPr lang="en-US" sz="1850" dirty="0"/>
          </a:p>
        </p:txBody>
      </p:sp>
      <p:sp>
        <p:nvSpPr>
          <p:cNvPr id="8" name="Text 2"/>
          <p:cNvSpPr/>
          <p:nvPr/>
        </p:nvSpPr>
        <p:spPr>
          <a:xfrm>
            <a:off x="5806440" y="1956816"/>
            <a:ext cx="8010144" cy="1655064"/>
          </a:xfrm>
          <a:prstGeom prst="rect">
            <a:avLst/>
          </a:prstGeom>
          <a:noFill/>
        </p:spPr>
        <p:txBody>
          <a:bodyPr wrap="square" lIns="0" tIns="0" rIns="0" bIns="0" rtlCol="0" anchor="t"/>
          <a:lstStyle/>
          <a:p>
            <a:pPr marL="0" indent="0" algn="l">
              <a:lnSpc>
                <a:spcPts val="6500"/>
              </a:lnSpc>
              <a:buNone/>
            </a:pPr>
            <a:r>
              <a:rPr lang="en-US" sz="4640" dirty="0">
                <a:solidFill>
                  <a:srgbClr val="011C2A"/>
                </a:solidFill>
                <a:latin typeface="思源黑体-思源黑体-Bold" pitchFamily="34" charset="0"/>
                <a:ea typeface="思源黑体-思源黑体-Bold" pitchFamily="34" charset="-122"/>
                <a:cs typeface="思源黑体-思源黑体-Bold" pitchFamily="34" charset="-120"/>
              </a:rPr>
              <a:t>Social Interaction and Emotional Expression</a:t>
            </a:r>
            <a:endParaRPr lang="en-US" sz="464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586216"/>
          </a:xfrm>
          <a:prstGeom prst="rect">
            <a:avLst/>
          </a:prstGeom>
        </p:spPr>
      </p:pic>
      <p:pic>
        <p:nvPicPr>
          <p:cNvPr id="3" name="Image 1" descr="preencoded.png"/>
          <p:cNvPicPr>
            <a:picLocks noChangeAspect="1"/>
          </p:cNvPicPr>
          <p:nvPr/>
        </p:nvPicPr>
        <p:blipFill>
          <a:blip r:embed="rId2"/>
          <a:stretch>
            <a:fillRect/>
          </a:stretch>
        </p:blipFill>
        <p:spPr>
          <a:xfrm>
            <a:off x="5047488" y="3392424"/>
            <a:ext cx="4544568" cy="4544568"/>
          </a:xfrm>
          <a:prstGeom prst="rect">
            <a:avLst/>
          </a:prstGeom>
        </p:spPr>
      </p:pic>
      <p:pic>
        <p:nvPicPr>
          <p:cNvPr id="4" name="Image 2" descr="preencoded.png"/>
          <p:cNvPicPr>
            <a:picLocks noChangeAspect="1"/>
          </p:cNvPicPr>
          <p:nvPr/>
        </p:nvPicPr>
        <p:blipFill>
          <a:blip r:embed="rId3"/>
          <a:stretch>
            <a:fillRect/>
          </a:stretch>
        </p:blipFill>
        <p:spPr>
          <a:xfrm>
            <a:off x="5047488" y="3392424"/>
            <a:ext cx="4544568" cy="4544568"/>
          </a:xfrm>
          <a:prstGeom prst="rect">
            <a:avLst/>
          </a:prstGeom>
        </p:spPr>
      </p:pic>
      <p:pic>
        <p:nvPicPr>
          <p:cNvPr id="5" name="Image 3" descr="preencoded.png"/>
          <p:cNvPicPr>
            <a:picLocks noChangeAspect="1"/>
          </p:cNvPicPr>
          <p:nvPr/>
        </p:nvPicPr>
        <p:blipFill>
          <a:blip r:embed="rId4"/>
          <a:stretch>
            <a:fillRect/>
          </a:stretch>
        </p:blipFill>
        <p:spPr>
          <a:xfrm>
            <a:off x="5047488" y="3392424"/>
            <a:ext cx="4544568" cy="4544568"/>
          </a:xfrm>
          <a:prstGeom prst="rect">
            <a:avLst/>
          </a:prstGeom>
        </p:spPr>
      </p:pic>
      <p:pic>
        <p:nvPicPr>
          <p:cNvPr id="6" name="Image 4" descr="preencoded.png"/>
          <p:cNvPicPr>
            <a:picLocks noChangeAspect="1"/>
          </p:cNvPicPr>
          <p:nvPr/>
        </p:nvPicPr>
        <p:blipFill>
          <a:blip r:embed="rId5"/>
          <a:stretch>
            <a:fillRect/>
          </a:stretch>
        </p:blipFill>
        <p:spPr>
          <a:xfrm>
            <a:off x="7827264" y="6967728"/>
            <a:ext cx="1188720" cy="1188720"/>
          </a:xfrm>
          <a:prstGeom prst="rect">
            <a:avLst/>
          </a:prstGeom>
        </p:spPr>
      </p:pic>
      <p:pic>
        <p:nvPicPr>
          <p:cNvPr id="7" name="Image 5" descr="preencoded.png"/>
          <p:cNvPicPr>
            <a:picLocks noChangeAspect="1"/>
          </p:cNvPicPr>
          <p:nvPr/>
        </p:nvPicPr>
        <p:blipFill>
          <a:blip r:embed="rId5"/>
          <a:stretch>
            <a:fillRect/>
          </a:stretch>
        </p:blipFill>
        <p:spPr>
          <a:xfrm>
            <a:off x="7827264" y="3182112"/>
            <a:ext cx="1188720" cy="1188720"/>
          </a:xfrm>
          <a:prstGeom prst="rect">
            <a:avLst/>
          </a:prstGeom>
        </p:spPr>
      </p:pic>
      <p:pic>
        <p:nvPicPr>
          <p:cNvPr id="8" name="Image 6" descr="preencoded.png"/>
          <p:cNvPicPr>
            <a:picLocks noChangeAspect="1"/>
          </p:cNvPicPr>
          <p:nvPr/>
        </p:nvPicPr>
        <p:blipFill>
          <a:blip r:embed="rId5"/>
          <a:stretch>
            <a:fillRect/>
          </a:stretch>
        </p:blipFill>
        <p:spPr>
          <a:xfrm>
            <a:off x="4544568" y="5074920"/>
            <a:ext cx="1188720" cy="1188720"/>
          </a:xfrm>
          <a:prstGeom prst="rect">
            <a:avLst/>
          </a:prstGeom>
        </p:spPr>
      </p:pic>
      <p:sp>
        <p:nvSpPr>
          <p:cNvPr id="9" name="Text 0"/>
          <p:cNvSpPr/>
          <p:nvPr/>
        </p:nvSpPr>
        <p:spPr>
          <a:xfrm>
            <a:off x="8330184" y="7342632"/>
            <a:ext cx="173736" cy="448056"/>
          </a:xfrm>
          <a:prstGeom prst="rect">
            <a:avLst/>
          </a:prstGeom>
          <a:noFill/>
        </p:spPr>
        <p:txBody>
          <a:bodyPr wrap="none" lIns="0" tIns="0" rIns="0" bIns="0" rtlCol="0" anchor="t"/>
          <a:lstStyle/>
          <a:p>
            <a:pPr marL="0" indent="0" algn="l">
              <a:lnSpc>
                <a:spcPts val="3480"/>
              </a:lnSpc>
              <a:buNone/>
            </a:pPr>
            <a:r>
              <a:rPr lang="en-US" sz="2320" dirty="0">
                <a:solidFill>
                  <a:srgbClr val="404040"/>
                </a:solidFill>
                <a:latin typeface="Arial-Regular" pitchFamily="34" charset="0"/>
                <a:ea typeface="Arial-Regular" pitchFamily="34" charset="-122"/>
                <a:cs typeface="Arial-Regular" pitchFamily="34" charset="-120"/>
              </a:rPr>
              <a:t>3</a:t>
            </a:r>
            <a:endParaRPr lang="en-US" sz="2320" dirty="0"/>
          </a:p>
        </p:txBody>
      </p:sp>
      <p:sp>
        <p:nvSpPr>
          <p:cNvPr id="10" name="Text 1"/>
          <p:cNvSpPr/>
          <p:nvPr/>
        </p:nvSpPr>
        <p:spPr>
          <a:xfrm>
            <a:off x="8330184" y="3557016"/>
            <a:ext cx="173736" cy="448056"/>
          </a:xfrm>
          <a:prstGeom prst="rect">
            <a:avLst/>
          </a:prstGeom>
          <a:noFill/>
        </p:spPr>
        <p:txBody>
          <a:bodyPr wrap="none" lIns="0" tIns="0" rIns="0" bIns="0" rtlCol="0" anchor="t"/>
          <a:lstStyle/>
          <a:p>
            <a:pPr marL="0" indent="0" algn="l">
              <a:lnSpc>
                <a:spcPts val="3480"/>
              </a:lnSpc>
              <a:buNone/>
            </a:pPr>
            <a:r>
              <a:rPr lang="en-US" sz="2320" dirty="0">
                <a:solidFill>
                  <a:srgbClr val="404040"/>
                </a:solidFill>
                <a:latin typeface="Arial-Regular" pitchFamily="34" charset="0"/>
                <a:ea typeface="Arial-Regular" pitchFamily="34" charset="-122"/>
                <a:cs typeface="Arial-Regular" pitchFamily="34" charset="-120"/>
              </a:rPr>
              <a:t>2</a:t>
            </a:r>
            <a:endParaRPr lang="en-US" sz="2320" dirty="0"/>
          </a:p>
        </p:txBody>
      </p:sp>
      <p:sp>
        <p:nvSpPr>
          <p:cNvPr id="11" name="Text 2"/>
          <p:cNvSpPr/>
          <p:nvPr/>
        </p:nvSpPr>
        <p:spPr>
          <a:xfrm>
            <a:off x="5047488" y="5449824"/>
            <a:ext cx="173736" cy="448056"/>
          </a:xfrm>
          <a:prstGeom prst="rect">
            <a:avLst/>
          </a:prstGeom>
          <a:noFill/>
        </p:spPr>
        <p:txBody>
          <a:bodyPr wrap="none" lIns="0" tIns="0" rIns="0" bIns="0" rtlCol="0" anchor="t"/>
          <a:lstStyle/>
          <a:p>
            <a:pPr marL="0" indent="0" algn="l">
              <a:lnSpc>
                <a:spcPts val="3480"/>
              </a:lnSpc>
              <a:buNone/>
            </a:pPr>
            <a:r>
              <a:rPr lang="en-US" sz="2320" dirty="0">
                <a:solidFill>
                  <a:srgbClr val="404040"/>
                </a:solidFill>
                <a:latin typeface="Arial-Regular" pitchFamily="34" charset="0"/>
                <a:ea typeface="Arial-Regular" pitchFamily="34" charset="-122"/>
                <a:cs typeface="Arial-Regular" pitchFamily="34" charset="-120"/>
              </a:rPr>
              <a:t>1</a:t>
            </a:r>
            <a:endParaRPr lang="en-US" sz="2320" dirty="0"/>
          </a:p>
        </p:txBody>
      </p:sp>
      <p:sp>
        <p:nvSpPr>
          <p:cNvPr id="12" name="Text 3"/>
          <p:cNvSpPr/>
          <p:nvPr/>
        </p:nvSpPr>
        <p:spPr>
          <a:xfrm>
            <a:off x="832104" y="649224"/>
            <a:ext cx="12984480" cy="2478024"/>
          </a:xfrm>
          <a:prstGeom prst="rect">
            <a:avLst/>
          </a:prstGeom>
          <a:noFill/>
        </p:spPr>
        <p:txBody>
          <a:bodyPr wrap="square" lIns="0" tIns="0" rIns="0" bIns="0" rtlCol="0" anchor="t"/>
          <a:lstStyle/>
          <a:p>
            <a:pPr marL="0" indent="0" algn="l">
              <a:lnSpc>
                <a:spcPts val="6500"/>
              </a:lnSpc>
              <a:buNone/>
            </a:pPr>
            <a:r>
              <a:rPr lang="en-US" sz="4640" dirty="0">
                <a:solidFill>
                  <a:srgbClr val="011C2A"/>
                </a:solidFill>
                <a:latin typeface="思源黑体-思源黑体-Bold" pitchFamily="34" charset="0"/>
                <a:ea typeface="思源黑体-思源黑体-Bold" pitchFamily="34" charset="-122"/>
                <a:cs typeface="思源黑体-思源黑体-Bold" pitchFamily="34" charset="-120"/>
              </a:rPr>
              <a:t>Comparative Analysis: Frequency of Use of Metaverse Impact/Real-Life Social Interactions</a:t>
            </a:r>
            <a:endParaRPr lang="en-US" sz="4640" dirty="0"/>
          </a:p>
        </p:txBody>
      </p:sp>
      <p:sp>
        <p:nvSpPr>
          <p:cNvPr id="13" name="Text 4"/>
          <p:cNvSpPr/>
          <p:nvPr/>
        </p:nvSpPr>
        <p:spPr>
          <a:xfrm>
            <a:off x="950976" y="5266944"/>
            <a:ext cx="3511296" cy="1069848"/>
          </a:xfrm>
          <a:prstGeom prst="rect">
            <a:avLst/>
          </a:prstGeom>
          <a:noFill/>
        </p:spPr>
        <p:txBody>
          <a:bodyPr wrap="square" lIns="0" tIns="0" rIns="0" bIns="0" rtlCol="0" anchor="t"/>
          <a:lstStyle/>
          <a:p>
            <a:pPr marL="0" indent="0" algn="r">
              <a:lnSpc>
                <a:spcPts val="2780"/>
              </a:lnSpc>
              <a:buNone/>
            </a:pPr>
            <a:r>
              <a:rPr lang="en-US" sz="1850" dirty="0">
                <a:solidFill>
                  <a:srgbClr val="03141C"/>
                </a:solidFill>
                <a:latin typeface="Arial-Regular" pitchFamily="34" charset="0"/>
                <a:ea typeface="Arial-Regular" pitchFamily="34" charset="-122"/>
                <a:cs typeface="Arial-Regular" pitchFamily="34" charset="-120"/>
              </a:rPr>
              <a:t>Heavy users most frequently report “no change or positive” in social interactions.</a:t>
            </a:r>
            <a:endParaRPr lang="en-US" sz="1850" dirty="0"/>
          </a:p>
        </p:txBody>
      </p:sp>
      <p:sp>
        <p:nvSpPr>
          <p:cNvPr id="14" name="Text 5"/>
          <p:cNvSpPr/>
          <p:nvPr/>
        </p:nvSpPr>
        <p:spPr>
          <a:xfrm>
            <a:off x="9710928" y="6227064"/>
            <a:ext cx="3986784" cy="1417320"/>
          </a:xfrm>
          <a:prstGeom prst="rect">
            <a:avLst/>
          </a:prstGeom>
          <a:noFill/>
        </p:spPr>
        <p:txBody>
          <a:bodyPr wrap="square" lIns="0" tIns="0" rIns="0" bIns="0" rtlCol="0" anchor="t"/>
          <a:lstStyle/>
          <a:p>
            <a:pPr marL="0" indent="0" algn="l">
              <a:lnSpc>
                <a:spcPts val="2780"/>
              </a:lnSpc>
              <a:buNone/>
            </a:pPr>
            <a:r>
              <a:rPr lang="en-US" sz="1850" dirty="0">
                <a:solidFill>
                  <a:srgbClr val="03141C"/>
                </a:solidFill>
                <a:latin typeface="Arial-Regular" pitchFamily="34" charset="0"/>
                <a:ea typeface="Arial-Regular" pitchFamily="34" charset="-122"/>
                <a:cs typeface="Arial-Regular" pitchFamily="34" charset="-120"/>
              </a:rPr>
              <a:t>Implication: Heavy users would create more virtual social relationships, which would increase confidence in communication.</a:t>
            </a:r>
            <a:endParaRPr lang="en-US" sz="1850" dirty="0"/>
          </a:p>
        </p:txBody>
      </p:sp>
      <p:sp>
        <p:nvSpPr>
          <p:cNvPr id="15" name="Text 6"/>
          <p:cNvSpPr/>
          <p:nvPr/>
        </p:nvSpPr>
        <p:spPr>
          <a:xfrm>
            <a:off x="9710928" y="3959352"/>
            <a:ext cx="3986784" cy="1069848"/>
          </a:xfrm>
          <a:prstGeom prst="rect">
            <a:avLst/>
          </a:prstGeom>
          <a:noFill/>
        </p:spPr>
        <p:txBody>
          <a:bodyPr wrap="square" lIns="0" tIns="0" rIns="0" bIns="0" rtlCol="0" anchor="t"/>
          <a:lstStyle/>
          <a:p>
            <a:pPr marL="0" indent="0" algn="l">
              <a:lnSpc>
                <a:spcPts val="2780"/>
              </a:lnSpc>
              <a:buNone/>
            </a:pPr>
            <a:r>
              <a:rPr lang="en-US" sz="1850" dirty="0">
                <a:solidFill>
                  <a:srgbClr val="03141C"/>
                </a:solidFill>
                <a:latin typeface="Arial-Regular" pitchFamily="34" charset="0"/>
                <a:ea typeface="Arial-Regular" pitchFamily="34" charset="-122"/>
                <a:cs typeface="Arial-Regular" pitchFamily="34" charset="-120"/>
              </a:rPr>
              <a:t>Infrequent users (monthly/rare) are more neutral or undergo no change at all, but are less socially enhanced.</a:t>
            </a:r>
            <a:endParaRPr lang="en-US" sz="18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9089136"/>
          </a:xfrm>
          <a:prstGeom prst="rect">
            <a:avLst/>
          </a:prstGeom>
        </p:spPr>
      </p:pic>
      <p:pic>
        <p:nvPicPr>
          <p:cNvPr id="3" name="Image 1" descr="preencoded.png"/>
          <p:cNvPicPr>
            <a:picLocks noChangeAspect="1"/>
          </p:cNvPicPr>
          <p:nvPr/>
        </p:nvPicPr>
        <p:blipFill>
          <a:blip r:embed="rId2"/>
          <a:stretch>
            <a:fillRect/>
          </a:stretch>
        </p:blipFill>
        <p:spPr>
          <a:xfrm>
            <a:off x="9656064" y="0"/>
            <a:ext cx="4974336" cy="9089136"/>
          </a:xfrm>
          <a:prstGeom prst="rect">
            <a:avLst/>
          </a:prstGeom>
        </p:spPr>
      </p:pic>
      <p:sp>
        <p:nvSpPr>
          <p:cNvPr id="4" name="Text 0"/>
          <p:cNvSpPr/>
          <p:nvPr/>
        </p:nvSpPr>
        <p:spPr>
          <a:xfrm>
            <a:off x="832104" y="649224"/>
            <a:ext cx="8010144" cy="4956048"/>
          </a:xfrm>
          <a:prstGeom prst="rect">
            <a:avLst/>
          </a:prstGeom>
          <a:noFill/>
        </p:spPr>
        <p:txBody>
          <a:bodyPr wrap="square" lIns="0" tIns="0" rIns="0" bIns="0" rtlCol="0" anchor="t"/>
          <a:lstStyle/>
          <a:p>
            <a:pPr marL="0" indent="0" algn="l">
              <a:lnSpc>
                <a:spcPts val="6500"/>
              </a:lnSpc>
              <a:buNone/>
            </a:pPr>
            <a:r>
              <a:rPr lang="en-US" sz="4640" dirty="0">
                <a:solidFill>
                  <a:srgbClr val="011C2A"/>
                </a:solidFill>
                <a:latin typeface="思源黑体-思源黑体-Bold" pitchFamily="34" charset="0"/>
                <a:ea typeface="思源黑体-思源黑体-Bold" pitchFamily="34" charset="-122"/>
                <a:cs typeface="思源黑体-思源黑体-Bold" pitchFamily="34" charset="-120"/>
              </a:rPr>
              <a:t>Comparative Analysis: Frequency of Use of Metaverse Impact/The Perceived Efficacy of Therapeutic Interventions in the Metaverse</a:t>
            </a:r>
            <a:endParaRPr lang="en-US" sz="4640" dirty="0"/>
          </a:p>
        </p:txBody>
      </p:sp>
      <p:sp>
        <p:nvSpPr>
          <p:cNvPr id="5" name="Text 1"/>
          <p:cNvSpPr/>
          <p:nvPr/>
        </p:nvSpPr>
        <p:spPr>
          <a:xfrm>
            <a:off x="1078992" y="6007608"/>
            <a:ext cx="7507224" cy="356616"/>
          </a:xfrm>
          <a:prstGeom prst="rect">
            <a:avLst/>
          </a:prstGeom>
          <a:noFill/>
        </p:spPr>
        <p:txBody>
          <a:bodyPr wrap="none" lIns="0" tIns="0" rIns="0" bIns="0" rtlCol="0" anchor="t"/>
          <a:lstStyle/>
          <a:p>
            <a:pPr marL="0" indent="0" algn="l">
              <a:lnSpc>
                <a:spcPts val="2780"/>
              </a:lnSpc>
              <a:buNone/>
            </a:pPr>
            <a:r>
              <a:rPr lang="en-US" sz="1850" dirty="0">
                <a:solidFill>
                  <a:srgbClr val="03141C"/>
                </a:solidFill>
                <a:latin typeface="Arial-Regular" pitchFamily="34" charset="0"/>
                <a:ea typeface="Arial-Regular" pitchFamily="34" charset="-122"/>
                <a:cs typeface="Arial-Regular" pitchFamily="34" charset="-120"/>
              </a:rPr>
              <a:t>Rarely/Never users were most uncertain, with 75% saying “Not sure”.</a:t>
            </a:r>
            <a:endParaRPr lang="en-US" sz="1850" dirty="0"/>
          </a:p>
        </p:txBody>
      </p:sp>
      <p:sp>
        <p:nvSpPr>
          <p:cNvPr id="6" name="Text 2"/>
          <p:cNvSpPr/>
          <p:nvPr/>
        </p:nvSpPr>
        <p:spPr>
          <a:xfrm>
            <a:off x="1078992" y="7598664"/>
            <a:ext cx="7507224" cy="713232"/>
          </a:xfrm>
          <a:prstGeom prst="rect">
            <a:avLst/>
          </a:prstGeom>
          <a:noFill/>
        </p:spPr>
        <p:txBody>
          <a:bodyPr wrap="square" lIns="0" tIns="0" rIns="0" bIns="0" rtlCol="0" anchor="t"/>
          <a:lstStyle/>
          <a:p>
            <a:pPr marL="0" indent="0" algn="l">
              <a:lnSpc>
                <a:spcPts val="2780"/>
              </a:lnSpc>
              <a:buNone/>
            </a:pPr>
            <a:r>
              <a:rPr lang="en-US" sz="1850" dirty="0">
                <a:solidFill>
                  <a:srgbClr val="03141C"/>
                </a:solidFill>
                <a:latin typeface="Arial-Regular" pitchFamily="34" charset="0"/>
                <a:ea typeface="Arial-Regular" pitchFamily="34" charset="-122"/>
                <a:cs typeface="Arial-Regular" pitchFamily="34" charset="-120"/>
              </a:rPr>
              <a:t>Implication: Consumers are more willing to accept digital therapy, but trust is still in the process of emerging.</a:t>
            </a:r>
            <a:endParaRPr lang="en-US" sz="1850" dirty="0"/>
          </a:p>
        </p:txBody>
      </p:sp>
      <p:sp>
        <p:nvSpPr>
          <p:cNvPr id="7" name="Text 3"/>
          <p:cNvSpPr/>
          <p:nvPr/>
        </p:nvSpPr>
        <p:spPr>
          <a:xfrm>
            <a:off x="1078992" y="6629400"/>
            <a:ext cx="7507224" cy="713232"/>
          </a:xfrm>
          <a:prstGeom prst="rect">
            <a:avLst/>
          </a:prstGeom>
          <a:noFill/>
        </p:spPr>
        <p:txBody>
          <a:bodyPr wrap="square" lIns="0" tIns="0" rIns="0" bIns="0" rtlCol="0" anchor="t"/>
          <a:lstStyle/>
          <a:p>
            <a:pPr marL="0" indent="0" algn="l">
              <a:lnSpc>
                <a:spcPts val="2780"/>
              </a:lnSpc>
              <a:buNone/>
            </a:pPr>
            <a:r>
              <a:rPr lang="en-US" sz="1850" dirty="0">
                <a:solidFill>
                  <a:srgbClr val="03141C"/>
                </a:solidFill>
                <a:latin typeface="Arial-Regular" pitchFamily="34" charset="0"/>
                <a:ea typeface="Arial-Regular" pitchFamily="34" charset="-122"/>
                <a:cs typeface="Arial-Regular" pitchFamily="34" charset="-120"/>
              </a:rPr>
              <a:t>Day and week users were a bit more optimistic, though skepticism remained dominant.</a:t>
            </a:r>
            <a:endParaRPr lang="en-US" sz="18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7730</Words>
  <Application>WPS Slides</Application>
  <PresentationFormat>On-screen Show (16:9)</PresentationFormat>
  <Paragraphs>239</Paragraphs>
  <Slides>16</Slides>
  <Notes>40</Notes>
  <HiddenSlides>0</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16</vt:i4>
      </vt:variant>
    </vt:vector>
  </HeadingPairs>
  <TitlesOfParts>
    <vt:vector size="31" baseType="lpstr">
      <vt:lpstr>Arial</vt:lpstr>
      <vt:lpstr>SimSun</vt:lpstr>
      <vt:lpstr>Wingdings</vt:lpstr>
      <vt:lpstr>思源黑体-思源黑体-Bold</vt:lpstr>
      <vt:lpstr>思源黑体-思源黑体-Bold</vt:lpstr>
      <vt:lpstr>思源黑体-思源黑体-Bold</vt:lpstr>
      <vt:lpstr>Arial-Regular</vt:lpstr>
      <vt:lpstr>Segoe Print</vt:lpstr>
      <vt:lpstr>Arial-Regular</vt:lpstr>
      <vt:lpstr>Arial-Regular</vt:lpstr>
      <vt:lpstr>Calibri</vt:lpstr>
      <vt:lpstr>Microsoft YaHei</vt:lpstr>
      <vt:lpstr>Arial Unicode MS</vt:lpstr>
      <vt:lpstr>MingLiU-ExtB</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PptxGenJS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creator>PptxGenJS</dc:creator>
  <dc:subject>PptxGenJS Presentation</dc:subject>
  <cp:lastModifiedBy>Kanupriya Garg</cp:lastModifiedBy>
  <cp:revision>3</cp:revision>
  <dcterms:created xsi:type="dcterms:W3CDTF">2025-04-29T15:33:00Z</dcterms:created>
  <dcterms:modified xsi:type="dcterms:W3CDTF">2025-04-29T15:37:33Z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0B581234D1B440879C0DD372E5C5B1EE_13</vt:lpwstr>
  </property>
  <property fmtid="{D5CDD505-2E9C-101B-9397-08002B2CF9AE}" pid="3" name="KSOProductBuildVer">
    <vt:lpwstr>1033-12.2.0.20795</vt:lpwstr>
  </property>
</Properties>
</file>